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547" r:id="rId2"/>
    <p:sldId id="548" r:id="rId3"/>
    <p:sldId id="729" r:id="rId4"/>
    <p:sldId id="556" r:id="rId5"/>
    <p:sldId id="348" r:id="rId6"/>
    <p:sldId id="725" r:id="rId7"/>
    <p:sldId id="721" r:id="rId8"/>
    <p:sldId id="727" r:id="rId9"/>
    <p:sldId id="716" r:id="rId10"/>
    <p:sldId id="717" r:id="rId11"/>
    <p:sldId id="718" r:id="rId12"/>
    <p:sldId id="719" r:id="rId13"/>
    <p:sldId id="720" r:id="rId14"/>
    <p:sldId id="722" r:id="rId15"/>
    <p:sldId id="730" r:id="rId16"/>
    <p:sldId id="728" r:id="rId17"/>
    <p:sldId id="350" r:id="rId18"/>
  </p:sldIdLst>
  <p:sldSz cx="9144000" cy="6858000" type="screen4x3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3399"/>
    <a:srgbClr val="003366"/>
    <a:srgbClr val="0033CC"/>
    <a:srgbClr val="000066"/>
    <a:srgbClr val="9900CC"/>
    <a:srgbClr val="FF6600"/>
    <a:srgbClr val="800000"/>
    <a:srgbClr val="9966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4301" autoAdjust="0"/>
  </p:normalViewPr>
  <p:slideViewPr>
    <p:cSldViewPr snapToGrid="0">
      <p:cViewPr varScale="1">
        <p:scale>
          <a:sx n="120" d="100"/>
          <a:sy n="120" d="100"/>
        </p:scale>
        <p:origin x="1032" y="65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0CA019-5E04-45D2-9028-E893B4B2AC27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1A8B9-19A3-486E-911E-6C28431FECE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82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91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017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603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926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5199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760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962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69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31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316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第三部分是我的工作计划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1A8B9-19A3-486E-911E-6C28431FECE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082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8C245-2247-4470-B929-F3302AACE12E}" type="datetimeFigureOut">
              <a:rPr lang="zh-CN" altLang="en-US" smtClean="0"/>
              <a:t>2024/10/10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3849E-1670-43F3-B329-353522CCF0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4"/><Relationship Id="rId7" Type="http://schemas.openxmlformats.org/officeDocument/2006/relationships/notesSlide" Target="../notesSlides/notesSlide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image" Target="../media/image14.jpeg"/><Relationship Id="rId4" Type="http://schemas.openxmlformats.org/officeDocument/2006/relationships/video" Target="../media/media3.mp4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4278287"/>
            <a:ext cx="914400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***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" y="2759962"/>
            <a:ext cx="9143999" cy="995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zh-CN" altLang="en-US" sz="5000" b="1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变焦相机设计方案</a:t>
            </a:r>
          </a:p>
        </p:txBody>
      </p:sp>
      <p:pic>
        <p:nvPicPr>
          <p:cNvPr id="7" name="Picture 15" descr="C:\Users\Two00\Desktop\banner_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"/>
          <a:stretch>
            <a:fillRect/>
          </a:stretch>
        </p:blipFill>
        <p:spPr bwMode="auto">
          <a:xfrm>
            <a:off x="0" y="9525"/>
            <a:ext cx="9144000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45"/>
    </mc:Choice>
    <mc:Fallback xmlns="">
      <p:transition spd="slow" advTm="78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E92F43-2E0B-252D-E954-AB0B2D2F8E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05" y="4323655"/>
            <a:ext cx="4782049" cy="191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6858F7-06FA-B4CD-6C45-FF60E4A2A0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r="14357"/>
          <a:stretch/>
        </p:blipFill>
        <p:spPr>
          <a:xfrm>
            <a:off x="4344726" y="1771890"/>
            <a:ext cx="3353951" cy="191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41991B-EB52-9C49-AB10-80FFD99AB4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5" t="18241" r="48959" b="69319"/>
          <a:stretch/>
        </p:blipFill>
        <p:spPr>
          <a:xfrm>
            <a:off x="820632" y="1771890"/>
            <a:ext cx="3349653" cy="191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圆角矩形 4">
            <a:extLst>
              <a:ext uri="{FF2B5EF4-FFF2-40B4-BE49-F238E27FC236}">
                <a16:creationId xmlns:a16="http://schemas.microsoft.com/office/drawing/2014/main" id="{623FD98C-BBCA-D8B7-E131-ACB77FC3EB6A}"/>
              </a:ext>
            </a:extLst>
          </p:cNvPr>
          <p:cNvSpPr/>
          <p:nvPr/>
        </p:nvSpPr>
        <p:spPr>
          <a:xfrm>
            <a:off x="820632" y="3690448"/>
            <a:ext cx="3313200" cy="457706"/>
          </a:xfrm>
          <a:prstGeom prst="roundRect">
            <a:avLst>
              <a:gd name="adj" fmla="val 41402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7C317A-3A86-25B2-C7E8-3027F9E8095A}"/>
              </a:ext>
            </a:extLst>
          </p:cNvPr>
          <p:cNvSpPr txBox="1"/>
          <p:nvPr/>
        </p:nvSpPr>
        <p:spPr>
          <a:xfrm>
            <a:off x="1871938" y="37192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长焦拍摄</a:t>
            </a:r>
          </a:p>
        </p:txBody>
      </p:sp>
      <p:sp>
        <p:nvSpPr>
          <p:cNvPr id="9" name="圆角矩形 11">
            <a:extLst>
              <a:ext uri="{FF2B5EF4-FFF2-40B4-BE49-F238E27FC236}">
                <a16:creationId xmlns:a16="http://schemas.microsoft.com/office/drawing/2014/main" id="{AADC93DB-5733-8597-5C83-068E015B3788}"/>
              </a:ext>
            </a:extLst>
          </p:cNvPr>
          <p:cNvSpPr/>
          <p:nvPr/>
        </p:nvSpPr>
        <p:spPr>
          <a:xfrm>
            <a:off x="4344725" y="3690448"/>
            <a:ext cx="3353951" cy="457706"/>
          </a:xfrm>
          <a:prstGeom prst="roundRect">
            <a:avLst>
              <a:gd name="adj" fmla="val 41402"/>
            </a:avLst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422818-AA8A-5287-9F71-D5D419866835}"/>
              </a:ext>
            </a:extLst>
          </p:cNvPr>
          <p:cNvSpPr txBox="1"/>
          <p:nvPr/>
        </p:nvSpPr>
        <p:spPr>
          <a:xfrm>
            <a:off x="5416406" y="371924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主摄拍摄</a:t>
            </a:r>
          </a:p>
        </p:txBody>
      </p:sp>
      <p:sp>
        <p:nvSpPr>
          <p:cNvPr id="11" name="圆角矩形 12">
            <a:extLst>
              <a:ext uri="{FF2B5EF4-FFF2-40B4-BE49-F238E27FC236}">
                <a16:creationId xmlns:a16="http://schemas.microsoft.com/office/drawing/2014/main" id="{CC02E3CC-D969-6170-2994-B0C116D5F1C3}"/>
              </a:ext>
            </a:extLst>
          </p:cNvPr>
          <p:cNvSpPr/>
          <p:nvPr/>
        </p:nvSpPr>
        <p:spPr>
          <a:xfrm>
            <a:off x="820632" y="6242213"/>
            <a:ext cx="4787122" cy="457706"/>
          </a:xfrm>
          <a:prstGeom prst="roundRect">
            <a:avLst>
              <a:gd name="adj" fmla="val 41402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8677F7-4817-E018-13B0-2530DE950DDC}"/>
              </a:ext>
            </a:extLst>
          </p:cNvPr>
          <p:cNvSpPr txBox="1"/>
          <p:nvPr/>
        </p:nvSpPr>
        <p:spPr>
          <a:xfrm>
            <a:off x="2608899" y="627101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广角拍摄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2CF944C-61B2-96F3-5C9C-54D712F5C7B1}"/>
              </a:ext>
            </a:extLst>
          </p:cNvPr>
          <p:cNvSpPr txBox="1"/>
          <p:nvPr/>
        </p:nvSpPr>
        <p:spPr>
          <a:xfrm>
            <a:off x="6021700" y="4962675"/>
            <a:ext cx="2792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内部镜头通过内部切换可以做到以上三种拍摄效果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8DD2996-3E07-17DB-9A10-9829454E956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应用介绍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4E8F026-8125-4D53-09CB-62C78DA24A10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715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AFE17C2-8D2E-875F-D046-154223188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3667"/>
              </p:ext>
            </p:extLst>
          </p:nvPr>
        </p:nvGraphicFramePr>
        <p:xfrm>
          <a:off x="501197" y="1868561"/>
          <a:ext cx="8141605" cy="3775681"/>
        </p:xfrm>
        <a:graphic>
          <a:graphicData uri="http://schemas.openxmlformats.org/drawingml/2006/table">
            <a:tbl>
              <a:tblPr firstRow="1" bandRow="1"/>
              <a:tblGrid>
                <a:gridCol w="1628321">
                  <a:extLst>
                    <a:ext uri="{9D8B030D-6E8A-4147-A177-3AD203B41FA5}">
                      <a16:colId xmlns:a16="http://schemas.microsoft.com/office/drawing/2014/main" val="1359054100"/>
                    </a:ext>
                  </a:extLst>
                </a:gridCol>
                <a:gridCol w="1628321">
                  <a:extLst>
                    <a:ext uri="{9D8B030D-6E8A-4147-A177-3AD203B41FA5}">
                      <a16:colId xmlns:a16="http://schemas.microsoft.com/office/drawing/2014/main" val="3735654863"/>
                    </a:ext>
                  </a:extLst>
                </a:gridCol>
                <a:gridCol w="1628321">
                  <a:extLst>
                    <a:ext uri="{9D8B030D-6E8A-4147-A177-3AD203B41FA5}">
                      <a16:colId xmlns:a16="http://schemas.microsoft.com/office/drawing/2014/main" val="129817867"/>
                    </a:ext>
                  </a:extLst>
                </a:gridCol>
                <a:gridCol w="1628321">
                  <a:extLst>
                    <a:ext uri="{9D8B030D-6E8A-4147-A177-3AD203B41FA5}">
                      <a16:colId xmlns:a16="http://schemas.microsoft.com/office/drawing/2014/main" val="1397844481"/>
                    </a:ext>
                  </a:extLst>
                </a:gridCol>
                <a:gridCol w="1628321">
                  <a:extLst>
                    <a:ext uri="{9D8B030D-6E8A-4147-A177-3AD203B41FA5}">
                      <a16:colId xmlns:a16="http://schemas.microsoft.com/office/drawing/2014/main" val="2635129196"/>
                    </a:ext>
                  </a:extLst>
                </a:gridCol>
              </a:tblGrid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参数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Wide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Middle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Tele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65588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实际焦距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1.63mm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7.55mm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15.98mm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197959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转换系数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40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652689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10.76mm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49.84mm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108.46mm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65413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视场角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118°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40.3°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28°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38126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放大倍数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4.6×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42971"/>
                  </a:ext>
                </a:extLst>
              </a:tr>
              <a:tr h="53938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sensor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使用像素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8192x6144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8192x6144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7992x5944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1080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38C1522-73C7-FE7C-0967-19E5AFCA277E}"/>
              </a:ext>
            </a:extLst>
          </p:cNvPr>
          <p:cNvSpPr txBox="1"/>
          <p:nvPr/>
        </p:nvSpPr>
        <p:spPr>
          <a:xfrm>
            <a:off x="501197" y="5870987"/>
            <a:ext cx="5016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目前样机的设计可以满足</a:t>
            </a:r>
            <a:r>
              <a:rPr lang="en-US" altLang="zh-CN" sz="16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1~10X</a:t>
            </a:r>
            <a:r>
              <a:rPr lang="zh-CN" altLang="en-US" sz="16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光学变焦效果。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0891FBD-32D7-ED20-C156-9981BE1FB50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参数介绍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1893F1-D48B-68E1-C209-385848903EFD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310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b4a7fffe8df46c0f7c766d6d286006d">
            <a:hlinkClick r:id="" action="ppaction://media"/>
            <a:extLst>
              <a:ext uri="{FF2B5EF4-FFF2-40B4-BE49-F238E27FC236}">
                <a16:creationId xmlns:a16="http://schemas.microsoft.com/office/drawing/2014/main" id="{AE4D2CFE-90F8-2CE8-1DAC-88F3596B6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7022" y="1983025"/>
            <a:ext cx="2503357" cy="4450413"/>
          </a:xfrm>
          <a:prstGeom prst="rect">
            <a:avLst/>
          </a:prstGeom>
        </p:spPr>
      </p:pic>
      <p:pic>
        <p:nvPicPr>
          <p:cNvPr id="3" name="d3147819839044ad49061bc722107eec">
            <a:hlinkClick r:id="" action="ppaction://media"/>
            <a:extLst>
              <a:ext uri="{FF2B5EF4-FFF2-40B4-BE49-F238E27FC236}">
                <a16:creationId xmlns:a16="http://schemas.microsoft.com/office/drawing/2014/main" id="{F2BAC356-4D3A-A837-17BD-8C16863A9B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1033" y="1983025"/>
            <a:ext cx="2503357" cy="44504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E87F52-417F-5249-7985-824F09BBFFA2}"/>
              </a:ext>
            </a:extLst>
          </p:cNvPr>
          <p:cNvSpPr txBox="1"/>
          <p:nvPr/>
        </p:nvSpPr>
        <p:spPr>
          <a:xfrm>
            <a:off x="637969" y="1684342"/>
            <a:ext cx="216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拍摄视频手机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AE2375-30C6-782F-D75F-2D0E01545D53}"/>
              </a:ext>
            </a:extLst>
          </p:cNvPr>
          <p:cNvSpPr txBox="1"/>
          <p:nvPr/>
        </p:nvSpPr>
        <p:spPr>
          <a:xfrm>
            <a:off x="3171038" y="1684342"/>
            <a:ext cx="216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录像的画面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2F312ABF-C261-0F7F-BC61-245C79CF6F65}"/>
              </a:ext>
            </a:extLst>
          </p:cNvPr>
          <p:cNvCxnSpPr>
            <a:cxnSpLocks/>
          </p:cNvCxnSpPr>
          <p:nvPr/>
        </p:nvCxnSpPr>
        <p:spPr>
          <a:xfrm>
            <a:off x="5918998" y="5758029"/>
            <a:ext cx="2742939" cy="1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A77C58B-C03D-202E-0341-A25D4691FADB}"/>
              </a:ext>
            </a:extLst>
          </p:cNvPr>
          <p:cNvSpPr/>
          <p:nvPr/>
        </p:nvSpPr>
        <p:spPr>
          <a:xfrm>
            <a:off x="6141657" y="4533903"/>
            <a:ext cx="648072" cy="122413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1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Wide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0.5X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数码变焦段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ADF0EC-91D1-CCD5-40E2-9FE458C06DB1}"/>
              </a:ext>
            </a:extLst>
          </p:cNvPr>
          <p:cNvSpPr/>
          <p:nvPr/>
        </p:nvSpPr>
        <p:spPr>
          <a:xfrm>
            <a:off x="6789729" y="4533898"/>
            <a:ext cx="648072" cy="1224131"/>
          </a:xfrm>
          <a:prstGeom prst="rect">
            <a:avLst/>
          </a:prstGeom>
          <a:solidFill>
            <a:srgbClr val="70AD47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Main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1X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数码变焦段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1FC1B2-1CDD-2F68-5D70-02DE526E1085}"/>
              </a:ext>
            </a:extLst>
          </p:cNvPr>
          <p:cNvSpPr/>
          <p:nvPr/>
        </p:nvSpPr>
        <p:spPr>
          <a:xfrm>
            <a:off x="7437801" y="4533898"/>
            <a:ext cx="648072" cy="1224131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FFC000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Main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2.5X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数码变焦段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6CD84C-04A9-33D6-9D4E-8096064C6C2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81"/>
          <a:stretch/>
        </p:blipFill>
        <p:spPr>
          <a:xfrm>
            <a:off x="5768759" y="1411525"/>
            <a:ext cx="2615175" cy="24959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40A58B8-E317-0330-AF3E-93FCE1409BE0}"/>
              </a:ext>
            </a:extLst>
          </p:cNvPr>
          <p:cNvSpPr txBox="1"/>
          <p:nvPr/>
        </p:nvSpPr>
        <p:spPr>
          <a:xfrm>
            <a:off x="6069649" y="4137636"/>
            <a:ext cx="20882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焦段变化，以及</a:t>
            </a:r>
            <a:r>
              <a:rPr lang="en-US" altLang="zh-CN" sz="10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Iphone</a:t>
            </a:r>
            <a:r>
              <a:rPr lang="zh-CN" altLang="en-US" sz="10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变焦逻辑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43B3297-817C-95B6-36CE-7CA69C75F5DC}"/>
              </a:ext>
            </a:extLst>
          </p:cNvPr>
          <p:cNvCxnSpPr>
            <a:cxnSpLocks/>
          </p:cNvCxnSpPr>
          <p:nvPr/>
        </p:nvCxnSpPr>
        <p:spPr>
          <a:xfrm>
            <a:off x="6789729" y="5758029"/>
            <a:ext cx="0" cy="36004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D44099-42B8-4825-5EFC-C62340800CD4}"/>
              </a:ext>
            </a:extLst>
          </p:cNvPr>
          <p:cNvCxnSpPr>
            <a:cxnSpLocks/>
          </p:cNvCxnSpPr>
          <p:nvPr/>
        </p:nvCxnSpPr>
        <p:spPr>
          <a:xfrm>
            <a:off x="7437801" y="5758029"/>
            <a:ext cx="0" cy="36004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C9DD473-D392-E01C-FBDF-5BE2C9A1F4D4}"/>
              </a:ext>
            </a:extLst>
          </p:cNvPr>
          <p:cNvCxnSpPr>
            <a:cxnSpLocks/>
          </p:cNvCxnSpPr>
          <p:nvPr/>
        </p:nvCxnSpPr>
        <p:spPr>
          <a:xfrm>
            <a:off x="8085873" y="5758029"/>
            <a:ext cx="0" cy="36004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F361E1A-FB2F-0DA0-8E18-CB6F462EF1B9}"/>
              </a:ext>
            </a:extLst>
          </p:cNvPr>
          <p:cNvCxnSpPr>
            <a:cxnSpLocks/>
          </p:cNvCxnSpPr>
          <p:nvPr/>
        </p:nvCxnSpPr>
        <p:spPr>
          <a:xfrm>
            <a:off x="6141657" y="5758029"/>
            <a:ext cx="0" cy="360045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7717E1B-62DE-5E72-4238-AD70FFD5DBCF}"/>
              </a:ext>
            </a:extLst>
          </p:cNvPr>
          <p:cNvSpPr txBox="1"/>
          <p:nvPr/>
        </p:nvSpPr>
        <p:spPr>
          <a:xfrm>
            <a:off x="5918998" y="611021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0.5X</a:t>
            </a:r>
            <a:endParaRPr lang="zh-CN" altLang="en-US" sz="800" b="1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9FED406-66A5-F393-3EDB-F6B20ADB8E84}"/>
              </a:ext>
            </a:extLst>
          </p:cNvPr>
          <p:cNvSpPr txBox="1"/>
          <p:nvPr/>
        </p:nvSpPr>
        <p:spPr>
          <a:xfrm>
            <a:off x="6573706" y="611021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1X</a:t>
            </a:r>
            <a:endParaRPr lang="zh-CN" altLang="en-US" sz="800" b="1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D68C8B6-2224-46E6-BB5A-B7111CC2C066}"/>
              </a:ext>
            </a:extLst>
          </p:cNvPr>
          <p:cNvSpPr txBox="1"/>
          <p:nvPr/>
        </p:nvSpPr>
        <p:spPr>
          <a:xfrm>
            <a:off x="6243033" y="5841075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数字变焦段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94F35E6-3DC4-CA8E-08D5-9A4A0BED8A4C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>
            <a:off x="6171026" y="6110211"/>
            <a:ext cx="65470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969A7D8-6957-5ABB-4DAF-FAB8E25779FF}"/>
              </a:ext>
            </a:extLst>
          </p:cNvPr>
          <p:cNvSpPr txBox="1"/>
          <p:nvPr/>
        </p:nvSpPr>
        <p:spPr>
          <a:xfrm>
            <a:off x="6178864" y="6387210"/>
            <a:ext cx="6861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0.6~0.9X</a:t>
            </a:r>
            <a:endParaRPr lang="zh-CN" altLang="en-US" sz="8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8E0E522-B320-CF75-D1F2-E1B6DE1CFB3C}"/>
              </a:ext>
            </a:extLst>
          </p:cNvPr>
          <p:cNvCxnSpPr/>
          <p:nvPr/>
        </p:nvCxnSpPr>
        <p:spPr>
          <a:xfrm>
            <a:off x="6825734" y="6118074"/>
            <a:ext cx="65470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CF69FE9-836D-3AEB-1E5C-5F0A0F00369C}"/>
              </a:ext>
            </a:extLst>
          </p:cNvPr>
          <p:cNvSpPr txBox="1"/>
          <p:nvPr/>
        </p:nvSpPr>
        <p:spPr>
          <a:xfrm>
            <a:off x="6868374" y="5841075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数字变焦段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BD7553-4E10-7BD4-B43B-D90DF5DE6F16}"/>
              </a:ext>
            </a:extLst>
          </p:cNvPr>
          <p:cNvSpPr txBox="1"/>
          <p:nvPr/>
        </p:nvSpPr>
        <p:spPr>
          <a:xfrm>
            <a:off x="6796277" y="6387210"/>
            <a:ext cx="740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1.1X~2.4X</a:t>
            </a:r>
            <a:endParaRPr lang="zh-CN" altLang="en-US" sz="8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0CA664-87E0-332D-0306-735BEC8E888F}"/>
              </a:ext>
            </a:extLst>
          </p:cNvPr>
          <p:cNvSpPr txBox="1"/>
          <p:nvPr/>
        </p:nvSpPr>
        <p:spPr>
          <a:xfrm>
            <a:off x="7523082" y="5865951"/>
            <a:ext cx="504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数字变焦段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32EAAD2-D52F-D63E-03DE-B36F55FABD30}"/>
              </a:ext>
            </a:extLst>
          </p:cNvPr>
          <p:cNvSpPr txBox="1"/>
          <p:nvPr/>
        </p:nvSpPr>
        <p:spPr>
          <a:xfrm>
            <a:off x="7480442" y="6387210"/>
            <a:ext cx="740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2.6X~7X</a:t>
            </a:r>
            <a:endParaRPr lang="zh-CN" altLang="en-US" sz="8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CB6C791-2CAC-3DAC-5431-C97B5E47A847}"/>
              </a:ext>
            </a:extLst>
          </p:cNvPr>
          <p:cNvCxnSpPr/>
          <p:nvPr/>
        </p:nvCxnSpPr>
        <p:spPr>
          <a:xfrm>
            <a:off x="7460645" y="6110211"/>
            <a:ext cx="654708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5C075AE-7B57-6C0E-2232-1924EFED5721}"/>
              </a:ext>
            </a:extLst>
          </p:cNvPr>
          <p:cNvSpPr txBox="1"/>
          <p:nvPr/>
        </p:nvSpPr>
        <p:spPr>
          <a:xfrm>
            <a:off x="7271054" y="6125936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2.5X</a:t>
            </a:r>
            <a:endParaRPr lang="zh-CN" altLang="en-US" sz="800" b="1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715F7-92BC-3F6F-F349-905478CF3356}"/>
              </a:ext>
            </a:extLst>
          </p:cNvPr>
          <p:cNvSpPr txBox="1"/>
          <p:nvPr/>
        </p:nvSpPr>
        <p:spPr>
          <a:xfrm>
            <a:off x="7919634" y="6148851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7X</a:t>
            </a:r>
            <a:endParaRPr lang="zh-CN" altLang="en-US" sz="800" dirty="0">
              <a:solidFill>
                <a:prstClr val="black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C738BC7-09AB-3777-9E6A-8C8969EDBCB0}"/>
              </a:ext>
            </a:extLst>
          </p:cNvPr>
          <p:cNvSpPr txBox="1"/>
          <p:nvPr/>
        </p:nvSpPr>
        <p:spPr>
          <a:xfrm>
            <a:off x="8465577" y="2641190"/>
            <a:ext cx="67842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手机变焦画面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04BA38D-7248-6300-A32A-7E6B6FA854D9}"/>
              </a:ext>
            </a:extLst>
          </p:cNvPr>
          <p:cNvSpPr txBox="1"/>
          <p:nvPr/>
        </p:nvSpPr>
        <p:spPr>
          <a:xfrm>
            <a:off x="1933342" y="1985376"/>
            <a:ext cx="1967626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105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三摄切换画面明显的切换感，</a:t>
            </a:r>
            <a:r>
              <a:rPr lang="en-US" altLang="zh-CN" sz="105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FOV</a:t>
            </a:r>
            <a:r>
              <a:rPr lang="zh-CN" altLang="en-US" sz="1050" b="1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变化带来的不顺畅感！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766449B-AE4A-179C-F500-824B91C13C4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76792E8-DC44-0241-05A9-82645E6C9D16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072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7CCF5-B8AB-7F78-CEC9-F5CD4D0809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8419" b="7127"/>
          <a:stretch/>
        </p:blipFill>
        <p:spPr bwMode="auto">
          <a:xfrm>
            <a:off x="1004006" y="2125217"/>
            <a:ext cx="6757508" cy="3307030"/>
          </a:xfrm>
          <a:prstGeom prst="rect">
            <a:avLst/>
          </a:prstGeo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E64B3C-B148-30BB-DEB2-A4EB85F87620}"/>
              </a:ext>
            </a:extLst>
          </p:cNvPr>
          <p:cNvSpPr txBox="1"/>
          <p:nvPr/>
        </p:nvSpPr>
        <p:spPr>
          <a:xfrm>
            <a:off x="1696104" y="5821466"/>
            <a:ext cx="551024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“等效35mm焦距”=数码相机镜头的物理焦距× (SA/SB)</a:t>
            </a:r>
          </a:p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我们称(SA/SB) 为焦距系数或者焦距倍数。</a:t>
            </a:r>
          </a:p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35mm等效焦距=(SA*LB)/SB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D85A79-6BAB-94E0-FD99-5C75AF89C0F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1101878-DDBC-22BE-DF44-152614ACA1E8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66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3FE7BA-D4FC-1947-AB12-1C5136FDA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970" y="1603619"/>
            <a:ext cx="5688632" cy="37308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651FC5-D111-B33C-5B4A-72AE94D335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2" y="2988751"/>
            <a:ext cx="1146788" cy="1046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98B61E-7B12-18FA-B961-3FF58F6A5E4D}"/>
              </a:ext>
            </a:extLst>
          </p:cNvPr>
          <p:cNvSpPr txBox="1"/>
          <p:nvPr/>
        </p:nvSpPr>
        <p:spPr>
          <a:xfrm>
            <a:off x="77029" y="2192132"/>
            <a:ext cx="13988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Iphone15promax</a:t>
            </a:r>
            <a:endParaRPr lang="zh-CN" altLang="en-US" sz="1100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334FB28-AA57-C619-6A28-F849FC438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69713"/>
              </p:ext>
            </p:extLst>
          </p:nvPr>
        </p:nvGraphicFramePr>
        <p:xfrm>
          <a:off x="1740970" y="5447487"/>
          <a:ext cx="5688632" cy="1295400"/>
        </p:xfrm>
        <a:graphic>
          <a:graphicData uri="http://schemas.openxmlformats.org/drawingml/2006/table">
            <a:tbl>
              <a:tblPr firstRow="1" bandRow="1"/>
              <a:tblGrid>
                <a:gridCol w="1422158">
                  <a:extLst>
                    <a:ext uri="{9D8B030D-6E8A-4147-A177-3AD203B41FA5}">
                      <a16:colId xmlns:a16="http://schemas.microsoft.com/office/drawing/2014/main" val="2797608350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3301643606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769911364"/>
                    </a:ext>
                  </a:extLst>
                </a:gridCol>
                <a:gridCol w="1422158">
                  <a:extLst>
                    <a:ext uri="{9D8B030D-6E8A-4147-A177-3AD203B41FA5}">
                      <a16:colId xmlns:a16="http://schemas.microsoft.com/office/drawing/2014/main" val="1205933994"/>
                    </a:ext>
                  </a:extLst>
                </a:gridCol>
              </a:tblGrid>
              <a:tr h="2526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Camera 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变焦倍率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备注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477725"/>
                  </a:ext>
                </a:extLst>
              </a:tr>
              <a:tr h="2526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广角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13mm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0.54X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782453"/>
                  </a:ext>
                </a:extLst>
              </a:tr>
              <a:tr h="2526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主摄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24mm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1X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以主摄为基准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33190"/>
                  </a:ext>
                </a:extLst>
              </a:tr>
              <a:tr h="2526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人像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48mm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2X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264056"/>
                  </a:ext>
                </a:extLst>
              </a:tr>
              <a:tr h="25269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长焦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120mm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5X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/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914339"/>
                  </a:ext>
                </a:extLst>
              </a:tr>
            </a:tbl>
          </a:graphicData>
        </a:graphic>
      </p:graphicFrame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D6AD178-AB99-98EB-97C5-5E2758A39A6F}"/>
              </a:ext>
            </a:extLst>
          </p:cNvPr>
          <p:cNvCxnSpPr/>
          <p:nvPr/>
        </p:nvCxnSpPr>
        <p:spPr>
          <a:xfrm>
            <a:off x="5701410" y="2351143"/>
            <a:ext cx="194421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7D0E789-51A6-9722-7431-3A25174F6E1E}"/>
              </a:ext>
            </a:extLst>
          </p:cNvPr>
          <p:cNvSpPr txBox="1"/>
          <p:nvPr/>
        </p:nvSpPr>
        <p:spPr>
          <a:xfrm>
            <a:off x="7682442" y="2216032"/>
            <a:ext cx="14506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24mm main camera</a:t>
            </a:r>
            <a:endParaRPr lang="zh-CN" altLang="en-US" sz="105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60D53E9-87AC-158D-331B-6BAC88C5AD55}"/>
              </a:ext>
            </a:extLst>
          </p:cNvPr>
          <p:cNvCxnSpPr/>
          <p:nvPr/>
        </p:nvCxnSpPr>
        <p:spPr>
          <a:xfrm>
            <a:off x="5701410" y="3134326"/>
            <a:ext cx="194421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D31AF3A-546E-F2D3-1F93-04299F6DB80F}"/>
              </a:ext>
            </a:extLst>
          </p:cNvPr>
          <p:cNvSpPr txBox="1"/>
          <p:nvPr/>
        </p:nvSpPr>
        <p:spPr>
          <a:xfrm>
            <a:off x="7682442" y="2999215"/>
            <a:ext cx="14506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13mm wide camera</a:t>
            </a:r>
            <a:endParaRPr lang="zh-CN" altLang="en-US" sz="105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B94847D-F3D6-3279-3180-C643F05999E6}"/>
              </a:ext>
            </a:extLst>
          </p:cNvPr>
          <p:cNvCxnSpPr/>
          <p:nvPr/>
        </p:nvCxnSpPr>
        <p:spPr>
          <a:xfrm>
            <a:off x="5701410" y="3736812"/>
            <a:ext cx="194421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6BB7F25E-E6FD-6674-78A9-C1579ED05491}"/>
              </a:ext>
            </a:extLst>
          </p:cNvPr>
          <p:cNvSpPr txBox="1"/>
          <p:nvPr/>
        </p:nvSpPr>
        <p:spPr>
          <a:xfrm>
            <a:off x="7682442" y="3601701"/>
            <a:ext cx="145067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48mm Portrait camera </a:t>
            </a:r>
            <a:endParaRPr lang="zh-CN" altLang="en-US" sz="105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7F4796E-7FEA-DC44-C8C3-A1B5915AC0A7}"/>
              </a:ext>
            </a:extLst>
          </p:cNvPr>
          <p:cNvCxnSpPr/>
          <p:nvPr/>
        </p:nvCxnSpPr>
        <p:spPr>
          <a:xfrm>
            <a:off x="5701410" y="4187706"/>
            <a:ext cx="194421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3C664494-B760-65B2-6409-0D26E15864D9}"/>
              </a:ext>
            </a:extLst>
          </p:cNvPr>
          <p:cNvSpPr txBox="1"/>
          <p:nvPr/>
        </p:nvSpPr>
        <p:spPr>
          <a:xfrm>
            <a:off x="7682442" y="4052595"/>
            <a:ext cx="14506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120mm Tele</a:t>
            </a:r>
            <a:endParaRPr lang="zh-CN" altLang="en-US" sz="105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BEA8FA-D92B-0339-D309-644195945B2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4BDE19-40D5-F318-AA69-A0B05F83386C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22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D3C904E-BFF5-A5A9-14F7-74126710F43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方案总结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2ED5C398-6C5C-8D93-489F-95B4C5FE3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54341"/>
              </p:ext>
            </p:extLst>
          </p:nvPr>
        </p:nvGraphicFramePr>
        <p:xfrm>
          <a:off x="527145" y="1755150"/>
          <a:ext cx="8165910" cy="4734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6756">
                  <a:extLst>
                    <a:ext uri="{9D8B030D-6E8A-4147-A177-3AD203B41FA5}">
                      <a16:colId xmlns:a16="http://schemas.microsoft.com/office/drawing/2014/main" val="2077671725"/>
                    </a:ext>
                  </a:extLst>
                </a:gridCol>
                <a:gridCol w="1252376">
                  <a:extLst>
                    <a:ext uri="{9D8B030D-6E8A-4147-A177-3AD203B41FA5}">
                      <a16:colId xmlns:a16="http://schemas.microsoft.com/office/drawing/2014/main" val="1600204374"/>
                    </a:ext>
                  </a:extLst>
                </a:gridCol>
                <a:gridCol w="3103389">
                  <a:extLst>
                    <a:ext uri="{9D8B030D-6E8A-4147-A177-3AD203B41FA5}">
                      <a16:colId xmlns:a16="http://schemas.microsoft.com/office/drawing/2014/main" val="1990339083"/>
                    </a:ext>
                  </a:extLst>
                </a:gridCol>
                <a:gridCol w="3103389">
                  <a:extLst>
                    <a:ext uri="{9D8B030D-6E8A-4147-A177-3AD203B41FA5}">
                      <a16:colId xmlns:a16="http://schemas.microsoft.com/office/drawing/2014/main" val="3133884126"/>
                    </a:ext>
                  </a:extLst>
                </a:gridCol>
              </a:tblGrid>
              <a:tr h="3763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NO.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特征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参数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方案是否满足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472834"/>
                  </a:ext>
                </a:extLst>
              </a:tr>
              <a:tr h="7424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外形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直径小于</a:t>
                      </a: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22mm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，长度小于</a:t>
                      </a: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50mm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，透光孔</a:t>
                      </a: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0.8~1mm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透光孔径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0.8~1mm—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可以满足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2.</a:t>
                      </a:r>
                      <a:r>
                        <a:rPr lang="zh-CN" altLang="en-US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相机直径＜</a:t>
                      </a:r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22mm—</a:t>
                      </a:r>
                      <a:r>
                        <a:rPr lang="zh-CN" altLang="en-US" sz="1100" dirty="0">
                          <a:solidFill>
                            <a:srgbClr val="FF0000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需要设计优化</a:t>
                      </a:r>
                      <a:endParaRPr lang="en-US" altLang="zh-CN" sz="1100" dirty="0">
                        <a:solidFill>
                          <a:srgbClr val="FF0000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pPr marL="0" algn="l" defTabSz="914400" rtl="0" eaLnBrk="1" latinLnBrk="0" hangingPunct="1"/>
                      <a:r>
                        <a:rPr lang="en-US" altLang="zh-CN" sz="1100" kern="12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3.</a:t>
                      </a:r>
                      <a:r>
                        <a:rPr lang="zh-CN" altLang="en-US" sz="1100" kern="12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长度小于</a:t>
                      </a:r>
                      <a:r>
                        <a:rPr lang="en-US" altLang="zh-CN" sz="1100" kern="12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50mm—</a:t>
                      </a:r>
                      <a:r>
                        <a:rPr lang="zh-CN" altLang="en-US" sz="1100" kern="12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+mn-cs"/>
                        </a:rPr>
                        <a:t>需要设计优化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011252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放大倍数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10x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可以满足（目前是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10X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放大变焦）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5403808"/>
                  </a:ext>
                </a:extLst>
              </a:tr>
              <a:tr h="6993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焦距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2.8mm~28mm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可以满足（等效焦距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10mm~108mm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）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实际焦距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1.63mm~15.98mm</a:t>
                      </a:r>
                    </a:p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焦距区间有差异，但实际效果相当。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特别是长焦焦距更长，局部特写效果更好。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298494"/>
                  </a:ext>
                </a:extLst>
              </a:tr>
              <a:tr h="6993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分辨率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≥</a:t>
                      </a:r>
                      <a:r>
                        <a:rPr lang="en-US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200</a:t>
                      </a: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万像素。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可以满足（后期根据数据带宽会进行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binning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）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广角（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5000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万）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中焦（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5000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万）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长焦（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4700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万）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2852875"/>
                  </a:ext>
                </a:extLst>
              </a:tr>
              <a:tr h="3763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接口形式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有线，尽量小巧。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 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有线接口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—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可以满足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976418"/>
                  </a:ext>
                </a:extLst>
              </a:tr>
              <a:tr h="1338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</a:t>
                      </a:r>
                      <a:endParaRPr lang="zh-CN" altLang="en-US" sz="1100" dirty="0"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产品形态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indent="406400" algn="l">
                        <a:lnSpc>
                          <a:spcPct val="150000"/>
                        </a:lnSpc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最终提供完整的解决方案，包括电脑端和手机端操控软件。</a:t>
                      </a:r>
                    </a:p>
                    <a:p>
                      <a:pPr indent="406400" algn="l">
                        <a:lnSpc>
                          <a:spcPct val="150000"/>
                        </a:lnSpc>
                      </a:pPr>
                      <a:r>
                        <a:rPr lang="zh-CN" altLang="zh-CN" sz="1100" kern="100" dirty="0"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  <a:cs typeface="Times New Roman" panose="02020603050405020304" pitchFamily="18" charset="0"/>
                        </a:rPr>
                        <a:t>样机阶段，可以优先考虑把原理验证走通，操控软件可以是简易的。</a:t>
                      </a:r>
                      <a:endParaRPr lang="en-US" altLang="zh-CN" sz="1100" kern="100" dirty="0">
                        <a:effectLst/>
                        <a:latin typeface="HarmonyOS Sans SC" panose="00000500000000000000" pitchFamily="2" charset="-122"/>
                        <a:ea typeface="HarmonyOS Sans SC" panose="00000500000000000000" pitchFamily="2" charset="-122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目前方案是</a:t>
                      </a:r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PC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端演示；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2.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效果可以满足变焦效果；</a:t>
                      </a:r>
                      <a:endParaRPr lang="en-US" altLang="zh-CN" sz="1100" dirty="0">
                        <a:solidFill>
                          <a:srgbClr val="0000FF"/>
                        </a:solidFill>
                        <a:latin typeface="HarmonyOS Sans SC" panose="00000500000000000000" pitchFamily="2" charset="-122"/>
                        <a:ea typeface="HarmonyOS Sans SC" panose="00000500000000000000" pitchFamily="2" charset="-122"/>
                      </a:endParaRPr>
                    </a:p>
                    <a:p>
                      <a:r>
                        <a:rPr lang="en-US" altLang="zh-CN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3.</a:t>
                      </a:r>
                      <a:r>
                        <a:rPr lang="zh-CN" altLang="en-US" sz="1100" dirty="0">
                          <a:solidFill>
                            <a:srgbClr val="0000FF"/>
                          </a:solidFill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后续正式产品可以提供电脑端和手机端操控软件；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2424892"/>
                  </a:ext>
                </a:extLst>
              </a:tr>
            </a:tbl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3A335B8E-9C32-075D-C490-173BF8C1289A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工作总结和计划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361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3090EC7-AC29-CC6D-D539-522C4BCD0B71}"/>
              </a:ext>
            </a:extLst>
          </p:cNvPr>
          <p:cNvSpPr/>
          <p:nvPr/>
        </p:nvSpPr>
        <p:spPr>
          <a:xfrm>
            <a:off x="6673755" y="2933984"/>
            <a:ext cx="1287439" cy="990031"/>
          </a:xfrm>
          <a:prstGeom prst="roundRect">
            <a:avLst>
              <a:gd name="adj" fmla="val 58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用户终端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E3639B-5BC5-9961-1315-D1583041EA7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22204D-C896-8356-78DC-B98B56DD410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529" y="2442950"/>
            <a:ext cx="1446570" cy="1647611"/>
          </a:xfrm>
          <a:prstGeom prst="rect">
            <a:avLst/>
          </a:prstGeom>
        </p:spPr>
      </p:pic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7C69214-B524-0A5F-2F21-245CB8FD9DB2}"/>
              </a:ext>
            </a:extLst>
          </p:cNvPr>
          <p:cNvCxnSpPr>
            <a:cxnSpLocks/>
            <a:stCxn id="5" idx="0"/>
            <a:endCxn id="10" idx="1"/>
          </p:cNvCxnSpPr>
          <p:nvPr/>
        </p:nvCxnSpPr>
        <p:spPr>
          <a:xfrm rot="16200000" flipH="1">
            <a:off x="3532259" y="287505"/>
            <a:ext cx="986050" cy="5296941"/>
          </a:xfrm>
          <a:prstGeom prst="bentConnector4">
            <a:avLst>
              <a:gd name="adj1" fmla="val -23183"/>
              <a:gd name="adj2" fmla="val 56827"/>
            </a:avLst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AE5F2E6-9729-DB38-2B07-374D93190C40}"/>
              </a:ext>
            </a:extLst>
          </p:cNvPr>
          <p:cNvSpPr txBox="1"/>
          <p:nvPr/>
        </p:nvSpPr>
        <p:spPr>
          <a:xfrm>
            <a:off x="4763092" y="2623127"/>
            <a:ext cx="10326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网线接口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USB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接口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WIFI</a:t>
            </a:r>
            <a:endParaRPr lang="zh-CN" altLang="en-US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ACA8AC7B-DDC9-297E-7B64-4DDDF142E0A6}"/>
              </a:ext>
            </a:extLst>
          </p:cNvPr>
          <p:cNvCxnSpPr/>
          <p:nvPr/>
        </p:nvCxnSpPr>
        <p:spPr>
          <a:xfrm>
            <a:off x="1182806" y="3807725"/>
            <a:ext cx="0" cy="727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220F579-1B57-F2B5-F7C9-775C1A8CB252}"/>
              </a:ext>
            </a:extLst>
          </p:cNvPr>
          <p:cNvSpPr txBox="1"/>
          <p:nvPr/>
        </p:nvSpPr>
        <p:spPr>
          <a:xfrm>
            <a:off x="818865" y="4535606"/>
            <a:ext cx="1032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变焦相机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D486C5F-F44B-B947-0397-31F4D8860B44}"/>
              </a:ext>
            </a:extLst>
          </p:cNvPr>
          <p:cNvCxnSpPr>
            <a:cxnSpLocks/>
          </p:cNvCxnSpPr>
          <p:nvPr/>
        </p:nvCxnSpPr>
        <p:spPr>
          <a:xfrm flipV="1">
            <a:off x="1478507" y="3807723"/>
            <a:ext cx="6687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AA1E79B-FCE1-F0CF-750B-36A26C240936}"/>
              </a:ext>
            </a:extLst>
          </p:cNvPr>
          <p:cNvSpPr txBox="1"/>
          <p:nvPr/>
        </p:nvSpPr>
        <p:spPr>
          <a:xfrm>
            <a:off x="2100099" y="3653834"/>
            <a:ext cx="11799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相机拍摄孔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7417B38-7AAA-6FB0-793A-EE673A7B2082}"/>
              </a:ext>
            </a:extLst>
          </p:cNvPr>
          <p:cNvSpPr txBox="1"/>
          <p:nvPr/>
        </p:nvSpPr>
        <p:spPr>
          <a:xfrm>
            <a:off x="1919754" y="5148762"/>
            <a:ext cx="5137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最终产品形态描述：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1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，相机内部集成电源，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ISP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图像处理器，相机组件，变焦系统；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2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，图像最终通过网口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or USB/WIFI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传输给后台终端界面；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3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，用户终端可以操控相机进行摄像头切换，进行广角画面和长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   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  焦特写画面切换，录像</a:t>
            </a:r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or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拍照功能切换。</a:t>
            </a:r>
            <a:endParaRPr lang="en-US" altLang="zh-CN" sz="14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4</a:t>
            </a:r>
            <a:r>
              <a:rPr lang="zh-CN" altLang="en-US" sz="14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，尺寸优化设计满足设计需求。</a:t>
            </a:r>
          </a:p>
        </p:txBody>
      </p:sp>
      <p:pic>
        <p:nvPicPr>
          <p:cNvPr id="33" name="图形 32" descr="Internet 纯色填充">
            <a:extLst>
              <a:ext uri="{FF2B5EF4-FFF2-40B4-BE49-F238E27FC236}">
                <a16:creationId xmlns:a16="http://schemas.microsoft.com/office/drawing/2014/main" id="{5BFAF6A1-7E9F-0654-C648-8277B54948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51199" y="2165927"/>
            <a:ext cx="914400" cy="9144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907D7B0E-F326-153D-F4EB-266B560BF87F}"/>
              </a:ext>
            </a:extLst>
          </p:cNvPr>
          <p:cNvSpPr txBox="1"/>
          <p:nvPr/>
        </p:nvSpPr>
        <p:spPr>
          <a:xfrm>
            <a:off x="1177180" y="2728066"/>
            <a:ext cx="8563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相机</a:t>
            </a:r>
            <a:endParaRPr lang="en-US" altLang="zh-CN" sz="11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en-US" altLang="zh-CN" sz="11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WIFI/</a:t>
            </a:r>
            <a:r>
              <a:rPr lang="zh-CN" altLang="en-US" sz="11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网口</a:t>
            </a:r>
            <a:endParaRPr lang="en-US" altLang="zh-CN" sz="11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  <a:p>
            <a:r>
              <a:rPr lang="zh-CN" altLang="en-US" sz="1100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电池</a:t>
            </a:r>
            <a:endParaRPr lang="en-US" altLang="zh-CN" sz="1100" dirty="0"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6F1C9E8-4A63-CC7D-A8E2-A6C0AA7B86F6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工作总结和计划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667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226614"/>
            <a:ext cx="9144000" cy="29462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spcBef>
                <a:spcPct val="50000"/>
              </a:spcBef>
            </a:pPr>
            <a:endParaRPr lang="en-US" altLang="zh-CN" sz="5400" b="1" dirty="0">
              <a:solidFill>
                <a:schemeClr val="accent5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82" y="2757714"/>
            <a:ext cx="9144000" cy="1306286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2268" y="2958245"/>
            <a:ext cx="8785274" cy="937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6600"/>
              </a:lnSpc>
            </a:pPr>
            <a:r>
              <a:rPr lang="zh-CN" altLang="en-US" sz="48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感谢各位评委！请批评指正！</a:t>
            </a:r>
            <a:endParaRPr lang="en-US" altLang="zh-CN" sz="48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72247" y="2046003"/>
            <a:ext cx="3626427" cy="2891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一、技术要求 </a:t>
            </a:r>
            <a:endParaRPr lang="en-US" altLang="zh-CN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二、工作进展</a:t>
            </a:r>
            <a:endParaRPr lang="en-US" altLang="zh-CN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zh-CN" altLang="en-US" sz="4400" b="1" dirty="0">
                <a:latin typeface="黑体" panose="02010609060101010101" pitchFamily="49" charset="-122"/>
                <a:ea typeface="黑体" panose="02010609060101010101" pitchFamily="49" charset="-122"/>
              </a:rPr>
              <a:t>三、工作计划</a:t>
            </a:r>
            <a:endParaRPr lang="en-US" altLang="zh-CN" sz="4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汇报内容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8"/>
    </mc:Choice>
    <mc:Fallback xmlns="">
      <p:transition spd="slow" advTm="24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技术要求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AE49AC-90C2-4450-D004-7F3C203C59DE}"/>
              </a:ext>
            </a:extLst>
          </p:cNvPr>
          <p:cNvSpPr txBox="1"/>
          <p:nvPr/>
        </p:nvSpPr>
        <p:spPr>
          <a:xfrm>
            <a:off x="1047463" y="2037204"/>
            <a:ext cx="5994779" cy="3661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外形</a:t>
            </a:r>
          </a:p>
          <a:p>
            <a:pPr indent="4064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直径小于</a:t>
            </a: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22mm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，长度小于</a:t>
            </a: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50mm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，透光孔</a:t>
            </a: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0.8~1mm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放大倍数</a:t>
            </a:r>
          </a:p>
          <a:p>
            <a:pPr indent="406400" algn="just">
              <a:lnSpc>
                <a:spcPct val="150000"/>
              </a:lnSpc>
            </a:pP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10x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焦距</a:t>
            </a:r>
          </a:p>
          <a:p>
            <a:pPr indent="406400" algn="just">
              <a:lnSpc>
                <a:spcPct val="150000"/>
              </a:lnSpc>
            </a:pP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2.8mm~28mm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。</a:t>
            </a:r>
          </a:p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分辨率</a:t>
            </a:r>
          </a:p>
          <a:p>
            <a:pPr indent="4064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200</a:t>
            </a: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万像素。</a:t>
            </a:r>
          </a:p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接口形式</a:t>
            </a:r>
          </a:p>
          <a:p>
            <a:pPr indent="4064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有线，尽量小巧。</a:t>
            </a:r>
          </a:p>
          <a:p>
            <a:pPr marL="342900" lvl="0" indent="-342900" algn="just">
              <a:lnSpc>
                <a:spcPct val="150000"/>
              </a:lnSpc>
              <a:buFont typeface="+mj-ea"/>
              <a:buAutoNum type="ea1JpnKorPlain"/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产品形态</a:t>
            </a:r>
          </a:p>
          <a:p>
            <a:pPr indent="4064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最终提供完整的解决方案，包括电脑端和手机端操控软件。</a:t>
            </a:r>
          </a:p>
          <a:p>
            <a:pPr indent="406400" algn="just">
              <a:lnSpc>
                <a:spcPct val="150000"/>
              </a:lnSpc>
            </a:pPr>
            <a:r>
              <a:rPr lang="zh-CN" altLang="zh-CN" sz="1200" kern="100" dirty="0">
                <a:effectLst/>
                <a:latin typeface="HarmonyOS Sans SC" panose="00000500000000000000" pitchFamily="2" charset="-122"/>
                <a:ea typeface="HarmonyOS Sans SC" panose="00000500000000000000" pitchFamily="2" charset="-122"/>
                <a:cs typeface="Times New Roman" panose="02020603050405020304" pitchFamily="18" charset="0"/>
              </a:rPr>
              <a:t>样机阶段，可以优先考虑把原理验证走通，操控软件可以是简易的。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C99E59-B472-418A-EFB6-B9001988AA0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技术要求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797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"/>
    </mc:Choice>
    <mc:Fallback xmlns="">
      <p:transition spd="slow" advTm="163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F49D8B3-BA1C-59C7-4F9F-93F957A353C8}"/>
              </a:ext>
            </a:extLst>
          </p:cNvPr>
          <p:cNvGrpSpPr/>
          <p:nvPr/>
        </p:nvGrpSpPr>
        <p:grpSpPr>
          <a:xfrm>
            <a:off x="329867" y="2305900"/>
            <a:ext cx="8560466" cy="3316027"/>
            <a:chOff x="289620" y="1783930"/>
            <a:chExt cx="11456080" cy="432000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5D4CCAD-AB81-E6D7-6671-6302CDD7173F}"/>
                </a:ext>
              </a:extLst>
            </p:cNvPr>
            <p:cNvSpPr/>
            <p:nvPr/>
          </p:nvSpPr>
          <p:spPr>
            <a:xfrm>
              <a:off x="289620" y="1783930"/>
              <a:ext cx="4320480" cy="4320000"/>
            </a:xfrm>
            <a:prstGeom prst="ellipse">
              <a:avLst/>
            </a:prstGeom>
            <a:gradFill flip="none" rotWithShape="1">
              <a:gsLst>
                <a:gs pos="0">
                  <a:srgbClr val="3A8EA4">
                    <a:shade val="30000"/>
                    <a:satMod val="115000"/>
                  </a:srgbClr>
                </a:gs>
                <a:gs pos="50000">
                  <a:srgbClr val="3A8EA4">
                    <a:shade val="67500"/>
                    <a:satMod val="115000"/>
                  </a:srgbClr>
                </a:gs>
                <a:gs pos="100000">
                  <a:srgbClr val="3A8EA4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2338D9A6-0797-D2D9-D300-389B430C7F82}"/>
                </a:ext>
              </a:extLst>
            </p:cNvPr>
            <p:cNvGrpSpPr/>
            <p:nvPr/>
          </p:nvGrpSpPr>
          <p:grpSpPr>
            <a:xfrm>
              <a:off x="424003" y="1928811"/>
              <a:ext cx="4047548" cy="4030238"/>
              <a:chOff x="6170465" y="1413881"/>
              <a:chExt cx="4047548" cy="4030238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FC8656C9-B0A0-EFC5-62A6-18B296D8A8BA}"/>
                  </a:ext>
                </a:extLst>
              </p:cNvPr>
              <p:cNvSpPr/>
              <p:nvPr/>
            </p:nvSpPr>
            <p:spPr>
              <a:xfrm>
                <a:off x="7887328" y="1413881"/>
                <a:ext cx="648000" cy="648000"/>
              </a:xfrm>
              <a:prstGeom prst="ellipse">
                <a:avLst/>
              </a:prstGeom>
              <a:solidFill>
                <a:srgbClr val="00FFFF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闪光灯</a:t>
                </a:r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6815106-5814-29D3-2B76-046204DF40D1}"/>
                  </a:ext>
                </a:extLst>
              </p:cNvPr>
              <p:cNvSpPr/>
              <p:nvPr/>
            </p:nvSpPr>
            <p:spPr>
              <a:xfrm>
                <a:off x="9570013" y="3105000"/>
                <a:ext cx="648000" cy="648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广</a:t>
                </a:r>
              </a:p>
            </p:txBody>
          </p: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DEAEFF3-C3DD-16A2-7CA2-C5F431B93FD1}"/>
                  </a:ext>
                </a:extLst>
              </p:cNvPr>
              <p:cNvSpPr/>
              <p:nvPr/>
            </p:nvSpPr>
            <p:spPr>
              <a:xfrm>
                <a:off x="7887328" y="4796119"/>
                <a:ext cx="648000" cy="648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主</a:t>
                </a: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85F8D7AE-5DCC-8B6C-37C4-CBD522001D05}"/>
                  </a:ext>
                </a:extLst>
              </p:cNvPr>
              <p:cNvSpPr/>
              <p:nvPr/>
            </p:nvSpPr>
            <p:spPr>
              <a:xfrm>
                <a:off x="6170465" y="3105000"/>
                <a:ext cx="648000" cy="648000"/>
              </a:xfrm>
              <a:prstGeom prst="ellipse">
                <a:avLst/>
              </a:prstGeom>
              <a:solidFill>
                <a:sysClr val="windowText" lastClr="000000"/>
              </a:solidFill>
              <a:ln w="2540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长</a:t>
                </a:r>
                <a:endParaRPr kumimoji="0" lang="zh-CN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153EAE5-C36E-C9A9-1FA8-7DD521B77FF5}"/>
                </a:ext>
              </a:extLst>
            </p:cNvPr>
            <p:cNvSpPr/>
            <p:nvPr/>
          </p:nvSpPr>
          <p:spPr>
            <a:xfrm>
              <a:off x="1225860" y="2719930"/>
              <a:ext cx="2448000" cy="2448000"/>
            </a:xfrm>
            <a:prstGeom prst="ellipse">
              <a:avLst/>
            </a:prstGeom>
            <a:gradFill flip="none" rotWithShape="1">
              <a:gsLst>
                <a:gs pos="0">
                  <a:srgbClr val="3A8EA4">
                    <a:shade val="30000"/>
                    <a:satMod val="115000"/>
                  </a:srgbClr>
                </a:gs>
                <a:gs pos="50000">
                  <a:srgbClr val="3A8EA4">
                    <a:shade val="67500"/>
                    <a:satMod val="115000"/>
                  </a:srgbClr>
                </a:gs>
                <a:gs pos="100000">
                  <a:srgbClr val="3A8EA4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 w="25400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/>
            <a:p>
              <a:pPr marL="0" marR="0" lvl="0" indent="0" algn="ctr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rmonyOS Sans SC" panose="00000500000000000000" pitchFamily="2" charset="-122"/>
                <a:ea typeface="HarmonyOS Sans SC" panose="00000500000000000000" pitchFamily="2" charset="-122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174B18A2-3D13-B399-9D39-F977081D554A}"/>
                </a:ext>
              </a:extLst>
            </p:cNvPr>
            <p:cNvGrpSpPr/>
            <p:nvPr/>
          </p:nvGrpSpPr>
          <p:grpSpPr>
            <a:xfrm>
              <a:off x="5124594" y="2872124"/>
              <a:ext cx="2082549" cy="1962836"/>
              <a:chOff x="407368" y="2132856"/>
              <a:chExt cx="2592000" cy="2592288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01A8E8-3B31-8F5D-F49F-D235A5924367}"/>
                  </a:ext>
                </a:extLst>
              </p:cNvPr>
              <p:cNvSpPr/>
              <p:nvPr/>
            </p:nvSpPr>
            <p:spPr>
              <a:xfrm>
                <a:off x="407368" y="2132856"/>
                <a:ext cx="2592000" cy="2592288"/>
              </a:xfrm>
              <a:prstGeom prst="ellipse">
                <a:avLst/>
              </a:prstGeom>
              <a:solidFill>
                <a:srgbClr val="4BACC6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E5A012FA-86A5-D674-63E2-27FA57A11447}"/>
                  </a:ext>
                </a:extLst>
              </p:cNvPr>
              <p:cNvSpPr/>
              <p:nvPr/>
            </p:nvSpPr>
            <p:spPr>
              <a:xfrm>
                <a:off x="839548" y="2565000"/>
                <a:ext cx="1728000" cy="1728000"/>
              </a:xfrm>
              <a:prstGeom prst="ellipse">
                <a:avLst/>
              </a:prstGeom>
              <a:noFill/>
              <a:ln w="190500" cap="flat" cmpd="sng" algn="ctr">
                <a:solidFill>
                  <a:srgbClr val="7030A0"/>
                </a:soli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0CEEF82E-E04C-2DC4-A702-853B6260FD7D}"/>
                  </a:ext>
                </a:extLst>
              </p:cNvPr>
              <p:cNvSpPr/>
              <p:nvPr/>
            </p:nvSpPr>
            <p:spPr>
              <a:xfrm>
                <a:off x="947368" y="2673000"/>
                <a:ext cx="1512000" cy="1512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gradFill>
                  <a:gsLst>
                    <a:gs pos="0">
                      <a:srgbClr val="4F81BD">
                        <a:lumMod val="5000"/>
                        <a:lumOff val="95000"/>
                      </a:srgbClr>
                    </a:gs>
                    <a:gs pos="74000">
                      <a:srgbClr val="4F81BD">
                        <a:lumMod val="45000"/>
                        <a:lumOff val="55000"/>
                      </a:srgbClr>
                    </a:gs>
                    <a:gs pos="83000">
                      <a:srgbClr val="4F81BD">
                        <a:lumMod val="45000"/>
                        <a:lumOff val="55000"/>
                      </a:srgbClr>
                    </a:gs>
                    <a:gs pos="100000">
                      <a:srgbClr val="4F81BD">
                        <a:lumMod val="30000"/>
                        <a:lumOff val="70000"/>
                      </a:srgbClr>
                    </a:gs>
                  </a:gsLst>
                  <a:lin ang="5400000" scaled="1"/>
                </a:gra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方案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D19D5659-8590-879B-316D-CBB3726AD978}"/>
                </a:ext>
              </a:extLst>
            </p:cNvPr>
            <p:cNvGrpSpPr/>
            <p:nvPr/>
          </p:nvGrpSpPr>
          <p:grpSpPr>
            <a:xfrm>
              <a:off x="7353188" y="1783930"/>
              <a:ext cx="4392512" cy="540176"/>
              <a:chOff x="3863728" y="1862768"/>
              <a:chExt cx="4392512" cy="540176"/>
            </a:xfrm>
          </p:grpSpPr>
          <p:sp>
            <p:nvSpPr>
              <p:cNvPr id="18" name="圆角矩形 20">
                <a:extLst>
                  <a:ext uri="{FF2B5EF4-FFF2-40B4-BE49-F238E27FC236}">
                    <a16:creationId xmlns:a16="http://schemas.microsoft.com/office/drawing/2014/main" id="{3B6044A6-B4EB-AECA-1526-3A24F05392C9}"/>
                  </a:ext>
                </a:extLst>
              </p:cNvPr>
              <p:cNvSpPr/>
              <p:nvPr/>
            </p:nvSpPr>
            <p:spPr>
              <a:xfrm>
                <a:off x="4007768" y="1862768"/>
                <a:ext cx="4248472" cy="540176"/>
              </a:xfrm>
              <a:prstGeom prst="roundRect">
                <a:avLst>
                  <a:gd name="adj" fmla="val 41118"/>
                </a:avLst>
              </a:prstGeom>
              <a:gradFill flip="none" rotWithShape="1">
                <a:gsLst>
                  <a:gs pos="0">
                    <a:srgbClr val="F79646">
                      <a:shade val="30000"/>
                      <a:satMod val="115000"/>
                    </a:srgbClr>
                  </a:gs>
                  <a:gs pos="50000">
                    <a:srgbClr val="F79646">
                      <a:shade val="67500"/>
                      <a:satMod val="115000"/>
                    </a:srgbClr>
                  </a:gs>
                  <a:gs pos="100000">
                    <a:srgbClr val="F79646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配置：</a:t>
                </a:r>
                <a:r>
                  <a:rPr lang="zh-CN" altLang="en-US" sz="1600" kern="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三镜头切换变焦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103A06E-2C82-AFBE-CCF8-6FB042DBCE86}"/>
                  </a:ext>
                </a:extLst>
              </p:cNvPr>
              <p:cNvSpPr/>
              <p:nvPr/>
            </p:nvSpPr>
            <p:spPr>
              <a:xfrm>
                <a:off x="3863728" y="1916856"/>
                <a:ext cx="432000" cy="432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1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1194C407-E890-B92E-46BD-99FB23F02234}"/>
                </a:ext>
              </a:extLst>
            </p:cNvPr>
            <p:cNvGrpSpPr/>
            <p:nvPr/>
          </p:nvGrpSpPr>
          <p:grpSpPr>
            <a:xfrm>
              <a:off x="7345691" y="3632238"/>
              <a:ext cx="4385017" cy="540176"/>
              <a:chOff x="3862943" y="1227012"/>
              <a:chExt cx="4385017" cy="540176"/>
            </a:xfrm>
          </p:grpSpPr>
          <p:sp>
            <p:nvSpPr>
              <p:cNvPr id="26" name="圆角矩形 26">
                <a:extLst>
                  <a:ext uri="{FF2B5EF4-FFF2-40B4-BE49-F238E27FC236}">
                    <a16:creationId xmlns:a16="http://schemas.microsoft.com/office/drawing/2014/main" id="{A3A5A088-475C-0D96-11A2-58909B825944}"/>
                  </a:ext>
                </a:extLst>
              </p:cNvPr>
              <p:cNvSpPr/>
              <p:nvPr/>
            </p:nvSpPr>
            <p:spPr>
              <a:xfrm>
                <a:off x="3999488" y="1227012"/>
                <a:ext cx="4248472" cy="540176"/>
              </a:xfrm>
              <a:prstGeom prst="roundRect">
                <a:avLst>
                  <a:gd name="adj" fmla="val 41118"/>
                </a:avLst>
              </a:prstGeom>
              <a:gradFill flip="none" rotWithShape="1">
                <a:gsLst>
                  <a:gs pos="0">
                    <a:srgbClr val="00FF00">
                      <a:shade val="30000"/>
                      <a:satMod val="115000"/>
                    </a:srgbClr>
                  </a:gs>
                  <a:gs pos="50000">
                    <a:srgbClr val="00FF00">
                      <a:shade val="67500"/>
                      <a:satMod val="115000"/>
                    </a:srgbClr>
                  </a:gs>
                  <a:gs pos="100000">
                    <a:srgbClr val="00FF0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效果：</a:t>
                </a:r>
                <a:r>
                  <a:rPr lang="zh-CN" altLang="en-US" sz="1600" kern="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同时拥有不同焦距</a:t>
                </a:r>
                <a:endPara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3F7FF1C4-4798-B201-2CE6-F93B87382DCD}"/>
                  </a:ext>
                </a:extLst>
              </p:cNvPr>
              <p:cNvSpPr/>
              <p:nvPr/>
            </p:nvSpPr>
            <p:spPr>
              <a:xfrm>
                <a:off x="3862943" y="1263768"/>
                <a:ext cx="432001" cy="432001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2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651C8EAC-7925-BAE5-9995-80C3B3B10CDD}"/>
                </a:ext>
              </a:extLst>
            </p:cNvPr>
            <p:cNvGrpSpPr/>
            <p:nvPr/>
          </p:nvGrpSpPr>
          <p:grpSpPr>
            <a:xfrm>
              <a:off x="7345692" y="5526790"/>
              <a:ext cx="4392512" cy="540176"/>
              <a:chOff x="3863728" y="1862768"/>
              <a:chExt cx="4392512" cy="540176"/>
            </a:xfrm>
          </p:grpSpPr>
          <p:sp>
            <p:nvSpPr>
              <p:cNvPr id="29" name="圆角矩形 29">
                <a:extLst>
                  <a:ext uri="{FF2B5EF4-FFF2-40B4-BE49-F238E27FC236}">
                    <a16:creationId xmlns:a16="http://schemas.microsoft.com/office/drawing/2014/main" id="{1AFF1B18-52A3-460B-7810-DF222879C72F}"/>
                  </a:ext>
                </a:extLst>
              </p:cNvPr>
              <p:cNvSpPr/>
              <p:nvPr/>
            </p:nvSpPr>
            <p:spPr>
              <a:xfrm>
                <a:off x="4007768" y="1862768"/>
                <a:ext cx="4248472" cy="540176"/>
              </a:xfrm>
              <a:prstGeom prst="roundRect">
                <a:avLst>
                  <a:gd name="adj" fmla="val 41118"/>
                </a:avLst>
              </a:prstGeom>
              <a:gradFill flip="none" rotWithShape="1">
                <a:gsLst>
                  <a:gs pos="0">
                    <a:srgbClr val="00B0F0">
                      <a:shade val="30000"/>
                      <a:satMod val="115000"/>
                    </a:srgbClr>
                  </a:gs>
                  <a:gs pos="50000">
                    <a:srgbClr val="00B0F0">
                      <a:shade val="67500"/>
                      <a:satMod val="115000"/>
                    </a:srgbClr>
                  </a:gs>
                  <a:gs pos="100000">
                    <a:srgbClr val="00B0F0">
                      <a:shade val="100000"/>
                      <a:satMod val="115000"/>
                    </a:srgbClr>
                  </a:gs>
                </a:gsLst>
                <a:lin ang="0" scaled="1"/>
                <a:tileRect/>
              </a:gra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txBody>
              <a:bodyPr rtlCol="0" anchor="ctr"/>
              <a:lstStyle/>
              <a:p>
                <a:pPr marL="0" marR="0" lvl="0" indent="0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   </a:t>
                </a:r>
                <a:r>
                  <a:rPr lang="zh-CN" altLang="en-US" sz="1600" kern="0" dirty="0">
                    <a:solidFill>
                      <a:prstClr val="black"/>
                    </a:solidFill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外形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：做到</a:t>
                </a:r>
                <a:r>
                  <a:rPr kumimoji="0" lang="en-US" altLang="zh-CN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1</a:t>
                </a:r>
                <a:r>
                  <a:rPr kumimoji="0" lang="zh-CN" alt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个通光孔径外形</a:t>
                </a:r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0D1B35F8-9C95-D6DE-03D8-90740201CE25}"/>
                  </a:ext>
                </a:extLst>
              </p:cNvPr>
              <p:cNvSpPr/>
              <p:nvPr/>
            </p:nvSpPr>
            <p:spPr>
              <a:xfrm>
                <a:off x="3863728" y="1916856"/>
                <a:ext cx="432000" cy="432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lIns="0" tIns="0" rIns="0" bIns="0" rtlCol="0" anchor="ctr"/>
              <a:lstStyle/>
              <a:p>
                <a:pPr marL="0" marR="0" lvl="0" indent="0" algn="ctr" defTabSz="1219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armonyOS Sans SC" panose="00000500000000000000" pitchFamily="2" charset="-122"/>
                    <a:ea typeface="HarmonyOS Sans SC" panose="00000500000000000000" pitchFamily="2" charset="-122"/>
                  </a:rPr>
                  <a:t>4</a:t>
                </a:r>
                <a:endParaRPr kumimoji="0" lang="zh-CN" alt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endParaRPr>
              </a:p>
            </p:txBody>
          </p:sp>
        </p:grpSp>
        <p:cxnSp>
          <p:nvCxnSpPr>
            <p:cNvPr id="31" name="肘形连接符 31">
              <a:extLst>
                <a:ext uri="{FF2B5EF4-FFF2-40B4-BE49-F238E27FC236}">
                  <a16:creationId xmlns:a16="http://schemas.microsoft.com/office/drawing/2014/main" id="{85033C5E-C213-6B3D-4FF6-9EAD816F8942}"/>
                </a:ext>
              </a:extLst>
            </p:cNvPr>
            <p:cNvCxnSpPr>
              <a:stCxn id="12" idx="0"/>
              <a:endCxn id="19" idx="2"/>
            </p:cNvCxnSpPr>
            <p:nvPr/>
          </p:nvCxnSpPr>
          <p:spPr>
            <a:xfrm rot="5400000" flipH="1" flipV="1">
              <a:off x="6350475" y="1869412"/>
              <a:ext cx="818106" cy="1187319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3" name="肘形连接符 33">
              <a:extLst>
                <a:ext uri="{FF2B5EF4-FFF2-40B4-BE49-F238E27FC236}">
                  <a16:creationId xmlns:a16="http://schemas.microsoft.com/office/drawing/2014/main" id="{60DA37C2-D196-C1EC-FCAC-BA38CC4B42D4}"/>
                </a:ext>
              </a:extLst>
            </p:cNvPr>
            <p:cNvCxnSpPr>
              <a:stCxn id="12" idx="5"/>
              <a:endCxn id="27" idx="2"/>
            </p:cNvCxnSpPr>
            <p:nvPr/>
          </p:nvCxnSpPr>
          <p:spPr>
            <a:xfrm rot="5400000" flipH="1" flipV="1">
              <a:off x="6792668" y="3994486"/>
              <a:ext cx="662514" cy="443532"/>
            </a:xfrm>
            <a:prstGeom prst="bentConnector4">
              <a:avLst>
                <a:gd name="adj1" fmla="val -44952"/>
                <a:gd name="adj2" fmla="val 84381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4" name="肘形连接符 34">
              <a:extLst>
                <a:ext uri="{FF2B5EF4-FFF2-40B4-BE49-F238E27FC236}">
                  <a16:creationId xmlns:a16="http://schemas.microsoft.com/office/drawing/2014/main" id="{402812C6-40CF-4505-A227-6F1E516DE049}"/>
                </a:ext>
              </a:extLst>
            </p:cNvPr>
            <p:cNvCxnSpPr>
              <a:stCxn id="12" idx="4"/>
              <a:endCxn id="30" idx="2"/>
            </p:cNvCxnSpPr>
            <p:nvPr/>
          </p:nvCxnSpPr>
          <p:spPr>
            <a:xfrm rot="16200000" flipH="1">
              <a:off x="6274821" y="4726007"/>
              <a:ext cx="961918" cy="1179823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4C497F43-7511-D98C-B4E0-3FB7E8991A04}"/>
                </a:ext>
              </a:extLst>
            </p:cNvPr>
            <p:cNvSpPr txBox="1"/>
            <p:nvPr/>
          </p:nvSpPr>
          <p:spPr>
            <a:xfrm>
              <a:off x="1807551" y="3806265"/>
              <a:ext cx="1401694" cy="441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1219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armonyOS Sans SC" panose="00000500000000000000" pitchFamily="2" charset="-122"/>
                  <a:ea typeface="HarmonyOS Sans SC" panose="00000500000000000000" pitchFamily="2" charset="-122"/>
                </a:rPr>
                <a:t>变焦相机</a:t>
              </a:r>
            </a:p>
          </p:txBody>
        </p:sp>
      </p:grp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397bf2c45ce153d2040f139ba97d594">
            <a:hlinkClick r:id="" action="ppaction://media"/>
            <a:extLst>
              <a:ext uri="{FF2B5EF4-FFF2-40B4-BE49-F238E27FC236}">
                <a16:creationId xmlns:a16="http://schemas.microsoft.com/office/drawing/2014/main" id="{E84E9D29-C442-1014-2026-245AA44950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9917" y="1814612"/>
            <a:ext cx="5648682" cy="4340281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428F42F-4142-D589-B93A-AD164DA05657}"/>
              </a:ext>
            </a:extLst>
          </p:cNvPr>
          <p:cNvSpPr/>
          <p:nvPr/>
        </p:nvSpPr>
        <p:spPr>
          <a:xfrm>
            <a:off x="2781299" y="2454729"/>
            <a:ext cx="919843" cy="75111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B0440D-A8C6-08BE-FBD5-D588A7C47981}"/>
              </a:ext>
            </a:extLst>
          </p:cNvPr>
          <p:cNvSpPr txBox="1"/>
          <p:nvPr/>
        </p:nvSpPr>
        <p:spPr>
          <a:xfrm>
            <a:off x="6264728" y="3429000"/>
            <a:ext cx="2688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HarmonyOS Sans SC" panose="00000500000000000000" pitchFamily="2" charset="-122"/>
                <a:ea typeface="HarmonyOS Sans SC" panose="00000500000000000000" pitchFamily="2" charset="-122"/>
              </a:rPr>
              <a:t>内部结构驱动将不同焦距的镜头进行旋转切换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F96538-E2FD-6963-9AFC-3DD63408B76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921B2E-DB82-89EA-A5E2-CFB8CFF12526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文本框 31">
            <a:extLst>
              <a:ext uri="{FF2B5EF4-FFF2-40B4-BE49-F238E27FC236}">
                <a16:creationId xmlns:a16="http://schemas.microsoft.com/office/drawing/2014/main" id="{B1E6B3FB-F32E-E0C8-8EFC-8552EBEF0AF8}"/>
              </a:ext>
            </a:extLst>
          </p:cNvPr>
          <p:cNvSpPr txBox="1"/>
          <p:nvPr/>
        </p:nvSpPr>
        <p:spPr>
          <a:xfrm>
            <a:off x="1222218" y="5732709"/>
            <a:ext cx="2016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10X</a:t>
            </a:r>
            <a:r>
              <a:rPr lang="zh-CN" altLang="en-US" dirty="0">
                <a:solidFill>
                  <a:prstClr val="black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光学变焦相机</a:t>
            </a:r>
            <a:endParaRPr lang="en-US" altLang="zh-CN" dirty="0">
              <a:solidFill>
                <a:prstClr val="black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561280-B863-9C58-6A26-E5368894698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设计方案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310B14-5D27-2123-370B-813D1E178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68" y="2161680"/>
            <a:ext cx="2674505" cy="3262517"/>
          </a:xfrm>
          <a:prstGeom prst="rect">
            <a:avLst/>
          </a:prstGeom>
        </p:spPr>
      </p:pic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147BD3D8-3C17-6CE8-D472-68B824854C69}"/>
              </a:ext>
            </a:extLst>
          </p:cNvPr>
          <p:cNvCxnSpPr/>
          <p:nvPr/>
        </p:nvCxnSpPr>
        <p:spPr>
          <a:xfrm flipV="1">
            <a:off x="1783308" y="1956179"/>
            <a:ext cx="3070746" cy="850710"/>
          </a:xfrm>
          <a:prstGeom prst="bentConnector3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700D523-C64A-31AF-0A26-0B8190786E65}"/>
              </a:ext>
            </a:extLst>
          </p:cNvPr>
          <p:cNvSpPr txBox="1"/>
          <p:nvPr/>
        </p:nvSpPr>
        <p:spPr>
          <a:xfrm>
            <a:off x="4854054" y="1771513"/>
            <a:ext cx="1621064" cy="461665"/>
          </a:xfrm>
          <a:prstGeom prst="rect">
            <a:avLst/>
          </a:prstGeom>
          <a:noFill/>
          <a:ln>
            <a:solidFill>
              <a:srgbClr val="003399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广角相机</a:t>
            </a:r>
            <a:endParaRPr lang="en-US" altLang="zh-CN" sz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焦距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10.76mm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0ABD1B8-54AE-6C63-C7C3-59C98A3D49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77734"/>
              </p:ext>
            </p:extLst>
          </p:nvPr>
        </p:nvGraphicFramePr>
        <p:xfrm>
          <a:off x="3771333" y="3939654"/>
          <a:ext cx="5113360" cy="2196229"/>
        </p:xfrm>
        <a:graphic>
          <a:graphicData uri="http://schemas.openxmlformats.org/drawingml/2006/table">
            <a:tbl>
              <a:tblPr firstRow="1" bandRow="1"/>
              <a:tblGrid>
                <a:gridCol w="1022672">
                  <a:extLst>
                    <a:ext uri="{9D8B030D-6E8A-4147-A177-3AD203B41FA5}">
                      <a16:colId xmlns:a16="http://schemas.microsoft.com/office/drawing/2014/main" val="1359054100"/>
                    </a:ext>
                  </a:extLst>
                </a:gridCol>
                <a:gridCol w="1022672">
                  <a:extLst>
                    <a:ext uri="{9D8B030D-6E8A-4147-A177-3AD203B41FA5}">
                      <a16:colId xmlns:a16="http://schemas.microsoft.com/office/drawing/2014/main" val="3735654863"/>
                    </a:ext>
                  </a:extLst>
                </a:gridCol>
                <a:gridCol w="1022672">
                  <a:extLst>
                    <a:ext uri="{9D8B030D-6E8A-4147-A177-3AD203B41FA5}">
                      <a16:colId xmlns:a16="http://schemas.microsoft.com/office/drawing/2014/main" val="129817867"/>
                    </a:ext>
                  </a:extLst>
                </a:gridCol>
                <a:gridCol w="1022672">
                  <a:extLst>
                    <a:ext uri="{9D8B030D-6E8A-4147-A177-3AD203B41FA5}">
                      <a16:colId xmlns:a16="http://schemas.microsoft.com/office/drawing/2014/main" val="1397844481"/>
                    </a:ext>
                  </a:extLst>
                </a:gridCol>
                <a:gridCol w="1022672">
                  <a:extLst>
                    <a:ext uri="{9D8B030D-6E8A-4147-A177-3AD203B41FA5}">
                      <a16:colId xmlns:a16="http://schemas.microsoft.com/office/drawing/2014/main" val="2635129196"/>
                    </a:ext>
                  </a:extLst>
                </a:gridCol>
              </a:tblGrid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序号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参数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Wide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Middle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Tele camera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665588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实际焦距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1.63mm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7.55mm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15.98mm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197959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转换系数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35mm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652689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3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等效焦距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10.76mm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49.84mm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108.46mm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6465413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视场角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118°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40.3°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28°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538126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5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放大倍数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4.6×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10×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242971"/>
                  </a:ext>
                </a:extLst>
              </a:tr>
              <a:tr h="31374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6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sensor</a:t>
                      </a:r>
                      <a:r>
                        <a:rPr lang="zh-CN" alt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使用像素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8192x6144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8192x6144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等线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HarmonyOS Sans SC" panose="00000500000000000000" pitchFamily="2" charset="-122"/>
                          <a:ea typeface="HarmonyOS Sans SC" panose="00000500000000000000" pitchFamily="2" charset="-122"/>
                        </a:rPr>
                        <a:t>7992x5944</a:t>
                      </a:r>
                    </a:p>
                  </a:txBody>
                  <a:tcPr marL="7620" marR="7620" marT="762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410807"/>
                  </a:ext>
                </a:extLst>
              </a:tr>
            </a:tbl>
          </a:graphicData>
        </a:graphic>
      </p:graphicFrame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7A491C1-10D1-36B4-A103-948DE3FD588E}"/>
              </a:ext>
            </a:extLst>
          </p:cNvPr>
          <p:cNvCxnSpPr>
            <a:cxnSpLocks/>
          </p:cNvCxnSpPr>
          <p:nvPr/>
        </p:nvCxnSpPr>
        <p:spPr>
          <a:xfrm flipV="1">
            <a:off x="2502090" y="2541690"/>
            <a:ext cx="2351964" cy="561299"/>
          </a:xfrm>
          <a:prstGeom prst="bentConnector3">
            <a:avLst/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1001A56-CB73-4FA3-45C9-4AAB3573C317}"/>
              </a:ext>
            </a:extLst>
          </p:cNvPr>
          <p:cNvSpPr txBox="1"/>
          <p:nvPr/>
        </p:nvSpPr>
        <p:spPr>
          <a:xfrm>
            <a:off x="4854054" y="2334808"/>
            <a:ext cx="1621064" cy="461665"/>
          </a:xfrm>
          <a:prstGeom prst="rect">
            <a:avLst/>
          </a:prstGeom>
          <a:noFill/>
          <a:ln>
            <a:solidFill>
              <a:srgbClr val="003399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长焦相机</a:t>
            </a:r>
            <a:endParaRPr lang="en-US" altLang="zh-CN" sz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焦距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108.46mm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51B8BA88-4299-C06F-9EDD-E9B0B8F87E60}"/>
              </a:ext>
            </a:extLst>
          </p:cNvPr>
          <p:cNvCxnSpPr>
            <a:cxnSpLocks/>
          </p:cNvCxnSpPr>
          <p:nvPr/>
        </p:nvCxnSpPr>
        <p:spPr>
          <a:xfrm flipV="1">
            <a:off x="1951630" y="3102989"/>
            <a:ext cx="2902424" cy="380010"/>
          </a:xfrm>
          <a:prstGeom prst="bentConnector3">
            <a:avLst>
              <a:gd name="adj1" fmla="val 74765"/>
            </a:avLst>
          </a:prstGeom>
          <a:ln>
            <a:solidFill>
              <a:srgbClr val="0033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9710FDB-5089-9B82-F894-24433BCEBFCE}"/>
              </a:ext>
            </a:extLst>
          </p:cNvPr>
          <p:cNvSpPr txBox="1"/>
          <p:nvPr/>
        </p:nvSpPr>
        <p:spPr>
          <a:xfrm>
            <a:off x="4854054" y="2899575"/>
            <a:ext cx="1621064" cy="461665"/>
          </a:xfrm>
          <a:prstGeom prst="rect">
            <a:avLst/>
          </a:prstGeom>
          <a:noFill/>
          <a:ln>
            <a:solidFill>
              <a:srgbClr val="003399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中焦相机</a:t>
            </a:r>
            <a:endParaRPr lang="en-US" altLang="zh-CN" sz="1200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  <a:p>
            <a:r>
              <a:rPr lang="zh-CN" altLang="en-US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焦距</a:t>
            </a:r>
            <a:r>
              <a:rPr lang="en-US" altLang="zh-CN" sz="1200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49.84mm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7BC2690-480C-8BCC-9720-D1ADBA1BB229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10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"/>
    </mc:Choice>
    <mc:Fallback xmlns="">
      <p:transition spd="slow" advTm="163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93CD59-8C6C-A503-5831-88C9BDC4A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192" y="4930154"/>
            <a:ext cx="1462087" cy="3897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B12DB90-8BFE-C010-4C37-BEC9801DAC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61913" y="2705822"/>
            <a:ext cx="1990725" cy="2345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274A93-0B90-1050-DC59-ED708B9BF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178" y="3878483"/>
            <a:ext cx="1565181" cy="10715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E819AB4-57E7-7CFC-8C17-D730F873D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051" y="3429000"/>
            <a:ext cx="1741170" cy="16048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0CFB7E-19BF-F01E-6C28-F8E91F503DEB}"/>
              </a:ext>
            </a:extLst>
          </p:cNvPr>
          <p:cNvSpPr txBox="1"/>
          <p:nvPr/>
        </p:nvSpPr>
        <p:spPr>
          <a:xfrm>
            <a:off x="1080178" y="2804528"/>
            <a:ext cx="130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DFOV118°</a:t>
            </a:r>
          </a:p>
          <a:p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等效焦距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10.76mm</a:t>
            </a:r>
            <a:endParaRPr lang="zh-CN" altLang="en-US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7B8B43-F52B-5559-B66F-66E16B918EC1}"/>
              </a:ext>
            </a:extLst>
          </p:cNvPr>
          <p:cNvSpPr txBox="1"/>
          <p:nvPr/>
        </p:nvSpPr>
        <p:spPr>
          <a:xfrm>
            <a:off x="3445173" y="2342863"/>
            <a:ext cx="130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DFOV40.3°</a:t>
            </a:r>
          </a:p>
          <a:p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等效焦距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49.84mm</a:t>
            </a:r>
            <a:endParaRPr lang="zh-CN" altLang="en-US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CD527AB-0575-8147-833E-F112BA17331E}"/>
              </a:ext>
            </a:extLst>
          </p:cNvPr>
          <p:cNvSpPr txBox="1"/>
          <p:nvPr/>
        </p:nvSpPr>
        <p:spPr>
          <a:xfrm>
            <a:off x="5810168" y="1708376"/>
            <a:ext cx="1304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DFOV28°</a:t>
            </a:r>
          </a:p>
          <a:p>
            <a:r>
              <a:rPr lang="zh-CN" altLang="en-US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等效焦距</a:t>
            </a:r>
            <a:r>
              <a:rPr lang="en-US" altLang="zh-CN" dirty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108.46mm</a:t>
            </a:r>
            <a:endParaRPr lang="zh-CN" altLang="en-US" dirty="0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B3BB61-A0DB-389A-EDE2-410586E4B228}"/>
              </a:ext>
            </a:extLst>
          </p:cNvPr>
          <p:cNvSpPr txBox="1"/>
          <p:nvPr/>
        </p:nvSpPr>
        <p:spPr>
          <a:xfrm>
            <a:off x="802223" y="5725214"/>
            <a:ext cx="731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从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wide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端变焦切换到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Tele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端从焦距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10.76mm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变到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middle 49.84mm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（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4.6X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）再到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Tele 108.46mm</a:t>
            </a:r>
            <a:r>
              <a:rPr lang="zh-CN" altLang="en-US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，最终实现变焦倍率达到</a:t>
            </a:r>
            <a:r>
              <a:rPr lang="en-US" altLang="zh-CN" dirty="0">
                <a:solidFill>
                  <a:srgbClr val="0033CC"/>
                </a:solidFill>
                <a:latin typeface="HarmonyOS Sans SC" panose="00000500000000000000" pitchFamily="2" charset="-122"/>
                <a:ea typeface="HarmonyOS Sans SC" panose="00000500000000000000" pitchFamily="2" charset="-122"/>
              </a:rPr>
              <a:t>10.08X</a:t>
            </a:r>
            <a:endParaRPr lang="zh-CN" altLang="en-US" dirty="0">
              <a:solidFill>
                <a:srgbClr val="0033CC"/>
              </a:solidFill>
              <a:latin typeface="HarmonyOS Sans SC" panose="00000500000000000000" pitchFamily="2" charset="-122"/>
              <a:ea typeface="HarmonyOS Sans SC" panose="00000500000000000000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5BF5B2-8B0E-A43E-6FE3-0DDA6150CCD9}"/>
              </a:ext>
            </a:extLst>
          </p:cNvPr>
          <p:cNvSpPr txBox="1"/>
          <p:nvPr/>
        </p:nvSpPr>
        <p:spPr>
          <a:xfrm>
            <a:off x="912158" y="2051826"/>
            <a:ext cx="1594589" cy="3693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Wide camera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71C75B-9800-15BC-A921-91D30D095422}"/>
              </a:ext>
            </a:extLst>
          </p:cNvPr>
          <p:cNvSpPr txBox="1"/>
          <p:nvPr/>
        </p:nvSpPr>
        <p:spPr>
          <a:xfrm>
            <a:off x="3227051" y="1622268"/>
            <a:ext cx="1741170" cy="3693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Middle camera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343865-7DF3-D2A2-02D2-675E14F5935F}"/>
              </a:ext>
            </a:extLst>
          </p:cNvPr>
          <p:cNvSpPr txBox="1"/>
          <p:nvPr/>
        </p:nvSpPr>
        <p:spPr>
          <a:xfrm>
            <a:off x="5520504" y="1264928"/>
            <a:ext cx="1594589" cy="369332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Tele camera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E338835E-A489-909E-A9F8-5151952B310D}"/>
              </a:ext>
            </a:extLst>
          </p:cNvPr>
          <p:cNvSpPr/>
          <p:nvPr/>
        </p:nvSpPr>
        <p:spPr>
          <a:xfrm>
            <a:off x="1601195" y="4146269"/>
            <a:ext cx="228600" cy="2286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07D92F1-5B91-8E1B-E90D-EE5FAC998D9D}"/>
              </a:ext>
            </a:extLst>
          </p:cNvPr>
          <p:cNvSpPr/>
          <p:nvPr/>
        </p:nvSpPr>
        <p:spPr>
          <a:xfrm>
            <a:off x="3970067" y="3947406"/>
            <a:ext cx="228600" cy="2286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2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90DA6EDB-D8A6-5D7B-E517-8B690964AAD2}"/>
              </a:ext>
            </a:extLst>
          </p:cNvPr>
          <p:cNvSpPr/>
          <p:nvPr/>
        </p:nvSpPr>
        <p:spPr>
          <a:xfrm>
            <a:off x="6371315" y="3764183"/>
            <a:ext cx="228600" cy="2286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9A251C9-AACC-8F5F-B838-4107F46B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014" y="4955001"/>
            <a:ext cx="1462087" cy="38972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43239CDB-D1EF-8472-28A7-1650405D2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036" y="4950046"/>
            <a:ext cx="1462087" cy="389720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5B1F669-C570-77B7-E2BA-85BBB7F81DD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E72060F5-E350-3389-56DA-E64A57439B45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533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9E5AE46-E543-0A6F-AAF3-8DC036E51F4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样品实物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EA7C8C-57E1-536C-BFF6-FE96D7D4E1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8" y="1985990"/>
            <a:ext cx="5191999" cy="38940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5ED9684-B3E7-8EE6-CA0E-19852AF3247A}"/>
              </a:ext>
            </a:extLst>
          </p:cNvPr>
          <p:cNvCxnSpPr/>
          <p:nvPr/>
        </p:nvCxnSpPr>
        <p:spPr>
          <a:xfrm>
            <a:off x="4681182" y="3038901"/>
            <a:ext cx="2270078" cy="0"/>
          </a:xfrm>
          <a:prstGeom prst="straightConnector1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479D656C-7192-E523-3184-D0B27F49CCB8}"/>
              </a:ext>
            </a:extLst>
          </p:cNvPr>
          <p:cNvSpPr txBox="1"/>
          <p:nvPr/>
        </p:nvSpPr>
        <p:spPr>
          <a:xfrm>
            <a:off x="6928513" y="2854235"/>
            <a:ext cx="18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电脑</a:t>
            </a:r>
            <a:r>
              <a:rPr lang="en-US" altLang="zh-CN" dirty="0"/>
              <a:t>-</a:t>
            </a:r>
            <a:r>
              <a:rPr lang="zh-CN" altLang="en-US" dirty="0"/>
              <a:t>显示终端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E5911F9-CED1-BE4C-C9B8-E1DE5D8BCCA5}"/>
              </a:ext>
            </a:extLst>
          </p:cNvPr>
          <p:cNvCxnSpPr/>
          <p:nvPr/>
        </p:nvCxnSpPr>
        <p:spPr>
          <a:xfrm>
            <a:off x="4658435" y="3971498"/>
            <a:ext cx="2270078" cy="0"/>
          </a:xfrm>
          <a:prstGeom prst="straightConnector1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683817B-6F5A-F6C8-5D46-01B3A93DAE21}"/>
              </a:ext>
            </a:extLst>
          </p:cNvPr>
          <p:cNvSpPr txBox="1"/>
          <p:nvPr/>
        </p:nvSpPr>
        <p:spPr>
          <a:xfrm>
            <a:off x="6928512" y="3786832"/>
            <a:ext cx="18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图像处理器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F053250-02F0-EFA9-82EE-DC91844D36F8}"/>
              </a:ext>
            </a:extLst>
          </p:cNvPr>
          <p:cNvCxnSpPr>
            <a:cxnSpLocks/>
          </p:cNvCxnSpPr>
          <p:nvPr/>
        </p:nvCxnSpPr>
        <p:spPr>
          <a:xfrm>
            <a:off x="4540155" y="5040573"/>
            <a:ext cx="2411105" cy="0"/>
          </a:xfrm>
          <a:prstGeom prst="straightConnector1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E80377D-1191-CCE2-14DD-28127C37A45B}"/>
              </a:ext>
            </a:extLst>
          </p:cNvPr>
          <p:cNvSpPr txBox="1"/>
          <p:nvPr/>
        </p:nvSpPr>
        <p:spPr>
          <a:xfrm>
            <a:off x="6951260" y="4855907"/>
            <a:ext cx="18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相机模块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3FD0B6D-8B69-2114-C64F-55E24BCB964D}"/>
              </a:ext>
            </a:extLst>
          </p:cNvPr>
          <p:cNvCxnSpPr>
            <a:cxnSpLocks/>
          </p:cNvCxnSpPr>
          <p:nvPr/>
        </p:nvCxnSpPr>
        <p:spPr>
          <a:xfrm>
            <a:off x="2472519" y="4528781"/>
            <a:ext cx="0" cy="1608162"/>
          </a:xfrm>
          <a:prstGeom prst="straightConnector1">
            <a:avLst/>
          </a:prstGeom>
          <a:ln w="19050">
            <a:solidFill>
              <a:srgbClr val="0033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786355FE-8E7A-841A-A563-2C3A6B3CCB47}"/>
              </a:ext>
            </a:extLst>
          </p:cNvPr>
          <p:cNvSpPr txBox="1"/>
          <p:nvPr/>
        </p:nvSpPr>
        <p:spPr>
          <a:xfrm>
            <a:off x="2019869" y="6136943"/>
            <a:ext cx="1816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光纤数据线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03AC3C6-C1FD-EAD0-7E0A-F56474268916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799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95FF17-C2E9-903E-E7B4-8F444BD1F9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1"/>
          <a:stretch/>
        </p:blipFill>
        <p:spPr>
          <a:xfrm>
            <a:off x="332203" y="1912021"/>
            <a:ext cx="3156954" cy="2510779"/>
          </a:xfrm>
          <a:prstGeom prst="rect">
            <a:avLst/>
          </a:prstGeom>
        </p:spPr>
      </p:pic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185CBBF-F7DB-5C6B-42CD-9A9F262872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39647"/>
              </p:ext>
            </p:extLst>
          </p:nvPr>
        </p:nvGraphicFramePr>
        <p:xfrm>
          <a:off x="3856279" y="2204783"/>
          <a:ext cx="4686300" cy="1346835"/>
        </p:xfrm>
        <a:graphic>
          <a:graphicData uri="http://schemas.openxmlformats.org/drawingml/2006/table">
            <a:tbl>
              <a:tblPr/>
              <a:tblGrid>
                <a:gridCol w="1657350">
                  <a:extLst>
                    <a:ext uri="{9D8B030D-6E8A-4147-A177-3AD203B41FA5}">
                      <a16:colId xmlns:a16="http://schemas.microsoft.com/office/drawing/2014/main" val="58789209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281729059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2175516064"/>
                    </a:ext>
                  </a:extLst>
                </a:gridCol>
              </a:tblGrid>
              <a:tr h="148063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参数输入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86422"/>
                  </a:ext>
                </a:extLst>
              </a:tr>
              <a:tr h="14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移动速度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(mm/s)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运动直径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mm)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转动角度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92501"/>
                  </a:ext>
                </a:extLst>
              </a:tr>
              <a:tr h="14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60921"/>
                  </a:ext>
                </a:extLst>
              </a:tr>
              <a:tr h="14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6712098"/>
                  </a:ext>
                </a:extLst>
              </a:tr>
              <a:tr h="148063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数据输出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B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1260713"/>
                  </a:ext>
                </a:extLst>
              </a:tr>
              <a:tr h="14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角速度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(°/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1623.38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258299"/>
                  </a:ext>
                </a:extLst>
              </a:tr>
              <a:tr h="14806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运动耗时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55.44ms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576384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8F45603-FDDF-D43D-8696-2F55E731E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823580"/>
              </p:ext>
            </p:extLst>
          </p:nvPr>
        </p:nvGraphicFramePr>
        <p:xfrm>
          <a:off x="3891290" y="4071258"/>
          <a:ext cx="4686300" cy="1346835"/>
        </p:xfrm>
        <a:graphic>
          <a:graphicData uri="http://schemas.openxmlformats.org/drawingml/2006/table">
            <a:tbl>
              <a:tblPr/>
              <a:tblGrid>
                <a:gridCol w="1657350">
                  <a:extLst>
                    <a:ext uri="{9D8B030D-6E8A-4147-A177-3AD203B41FA5}">
                      <a16:colId xmlns:a16="http://schemas.microsoft.com/office/drawing/2014/main" val="2636069519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185701877"/>
                    </a:ext>
                  </a:extLst>
                </a:gridCol>
                <a:gridCol w="1552575">
                  <a:extLst>
                    <a:ext uri="{9D8B030D-6E8A-4147-A177-3AD203B41FA5}">
                      <a16:colId xmlns:a16="http://schemas.microsoft.com/office/drawing/2014/main" val="3631657049"/>
                    </a:ext>
                  </a:extLst>
                </a:gridCol>
              </a:tblGrid>
              <a:tr h="116042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参数输入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638453"/>
                  </a:ext>
                </a:extLst>
              </a:tr>
              <a:tr h="1160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移动速度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(mm/s)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运动直径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mm)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转动角度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494024"/>
                  </a:ext>
                </a:extLst>
              </a:tr>
              <a:tr h="1160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180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6825960"/>
                  </a:ext>
                </a:extLst>
              </a:tr>
              <a:tr h="1160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399397"/>
                  </a:ext>
                </a:extLst>
              </a:tr>
              <a:tr h="116042"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数据输出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DB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3842006"/>
                  </a:ext>
                </a:extLst>
              </a:tr>
              <a:tr h="137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角速度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(°/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1623.38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8475877"/>
                  </a:ext>
                </a:extLst>
              </a:tr>
              <a:tr h="15659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运动耗时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110.88ms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l" fontAlgn="b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1703674"/>
                  </a:ext>
                </a:extLst>
              </a:tr>
            </a:tbl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38FB2DF2-DA9C-1404-2002-41BEC1DAEFCC}"/>
              </a:ext>
            </a:extLst>
          </p:cNvPr>
          <p:cNvSpPr/>
          <p:nvPr/>
        </p:nvSpPr>
        <p:spPr>
          <a:xfrm>
            <a:off x="3856279" y="1830965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转盘旋转</a:t>
            </a:r>
            <a:r>
              <a:rPr lang="en-US" altLang="zh-CN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90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度所需时间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8F686A-90CF-B6E1-39A4-D75BED7FB0DA}"/>
              </a:ext>
            </a:extLst>
          </p:cNvPr>
          <p:cNvSpPr/>
          <p:nvPr/>
        </p:nvSpPr>
        <p:spPr>
          <a:xfrm>
            <a:off x="3891290" y="3721902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转盘旋转</a:t>
            </a:r>
            <a:r>
              <a:rPr lang="en-US" altLang="zh-CN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180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度所需时间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136B411-50CE-C5D1-7560-675F4551D293}"/>
              </a:ext>
            </a:extLst>
          </p:cNvPr>
          <p:cNvSpPr/>
          <p:nvPr/>
        </p:nvSpPr>
        <p:spPr>
          <a:xfrm>
            <a:off x="3891290" y="5767448"/>
            <a:ext cx="47692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200"/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经过验证做一次切换的时间为小于</a:t>
            </a:r>
            <a:r>
              <a:rPr lang="en-US" altLang="zh-CN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132ms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的情况下用户感官不明显，</a:t>
            </a:r>
            <a:endParaRPr lang="en-US" altLang="zh-CN" sz="120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defTabSz="1219200"/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根据目前的压电驱动速度</a:t>
            </a:r>
            <a:r>
              <a:rPr lang="en-US" altLang="zh-CN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170mm/sec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计算，当旋转</a:t>
            </a:r>
            <a:r>
              <a:rPr lang="en-US" altLang="zh-CN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180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度情况下只</a:t>
            </a:r>
            <a:endParaRPr lang="en-US" altLang="zh-CN" sz="1200" dirty="0">
              <a:solidFill>
                <a:srgbClr val="0000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  <a:p>
            <a:pPr defTabSz="1219200"/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需要</a:t>
            </a:r>
            <a:r>
              <a:rPr lang="en-US" altLang="zh-CN" sz="1200" b="1" dirty="0">
                <a:solidFill>
                  <a:srgbClr val="FF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110ms</a:t>
            </a:r>
            <a:r>
              <a:rPr lang="zh-CN" altLang="en-US" sz="1200" dirty="0">
                <a:solidFill>
                  <a:srgbClr val="0000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，所以目前的设计满足需求。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462BA997-BBC8-28BC-B663-36D5295B67B9}"/>
              </a:ext>
            </a:extLst>
          </p:cNvPr>
          <p:cNvGrpSpPr/>
          <p:nvPr/>
        </p:nvGrpSpPr>
        <p:grpSpPr>
          <a:xfrm>
            <a:off x="3543586" y="5985601"/>
            <a:ext cx="240027" cy="210023"/>
            <a:chOff x="3258106" y="4381232"/>
            <a:chExt cx="240027" cy="210023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5905FB4A-2F7F-5293-75C9-8B5681876290}"/>
                </a:ext>
              </a:extLst>
            </p:cNvPr>
            <p:cNvSpPr/>
            <p:nvPr/>
          </p:nvSpPr>
          <p:spPr>
            <a:xfrm>
              <a:off x="3333115" y="4381232"/>
              <a:ext cx="165018" cy="210023"/>
            </a:xfrm>
            <a:custGeom>
              <a:avLst/>
              <a:gdLst>
                <a:gd name="connsiteX0" fmla="*/ 165018 w 165018"/>
                <a:gd name="connsiteY0" fmla="*/ 102011 h 210023"/>
                <a:gd name="connsiteX1" fmla="*/ 147016 w 165018"/>
                <a:gd name="connsiteY1" fmla="*/ 84009 h 210023"/>
                <a:gd name="connsiteX2" fmla="*/ 90010 w 165018"/>
                <a:gd name="connsiteY2" fmla="*/ 84009 h 210023"/>
                <a:gd name="connsiteX3" fmla="*/ 81009 w 165018"/>
                <a:gd name="connsiteY3" fmla="*/ 75308 h 210023"/>
                <a:gd name="connsiteX4" fmla="*/ 90010 w 165018"/>
                <a:gd name="connsiteY4" fmla="*/ 18002 h 210023"/>
                <a:gd name="connsiteX5" fmla="*/ 72008 w 165018"/>
                <a:gd name="connsiteY5" fmla="*/ 0 h 210023"/>
                <a:gd name="connsiteX6" fmla="*/ 54006 w 165018"/>
                <a:gd name="connsiteY6" fmla="*/ 18002 h 210023"/>
                <a:gd name="connsiteX7" fmla="*/ 0 w 165018"/>
                <a:gd name="connsiteY7" fmla="*/ 90010 h 210023"/>
                <a:gd name="connsiteX8" fmla="*/ 0 w 165018"/>
                <a:gd name="connsiteY8" fmla="*/ 186021 h 210023"/>
                <a:gd name="connsiteX9" fmla="*/ 63007 w 165018"/>
                <a:gd name="connsiteY9" fmla="*/ 210023 h 210023"/>
                <a:gd name="connsiteX10" fmla="*/ 117013 w 165018"/>
                <a:gd name="connsiteY10" fmla="*/ 210023 h 210023"/>
                <a:gd name="connsiteX11" fmla="*/ 135015 w 165018"/>
                <a:gd name="connsiteY11" fmla="*/ 192021 h 210023"/>
                <a:gd name="connsiteX12" fmla="*/ 130214 w 165018"/>
                <a:gd name="connsiteY12" fmla="*/ 180020 h 210023"/>
                <a:gd name="connsiteX13" fmla="*/ 132015 w 165018"/>
                <a:gd name="connsiteY13" fmla="*/ 180020 h 210023"/>
                <a:gd name="connsiteX14" fmla="*/ 150017 w 165018"/>
                <a:gd name="connsiteY14" fmla="*/ 162018 h 210023"/>
                <a:gd name="connsiteX15" fmla="*/ 144916 w 165018"/>
                <a:gd name="connsiteY15" fmla="*/ 149417 h 210023"/>
                <a:gd name="connsiteX16" fmla="*/ 159018 w 165018"/>
                <a:gd name="connsiteY16" fmla="*/ 132015 h 210023"/>
                <a:gd name="connsiteX17" fmla="*/ 153317 w 165018"/>
                <a:gd name="connsiteY17" fmla="*/ 118813 h 210023"/>
                <a:gd name="connsiteX18" fmla="*/ 165018 w 165018"/>
                <a:gd name="connsiteY18" fmla="*/ 102011 h 210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5018" h="210023">
                  <a:moveTo>
                    <a:pt x="165018" y="102011"/>
                  </a:moveTo>
                  <a:cubicBezTo>
                    <a:pt x="165018" y="92110"/>
                    <a:pt x="156917" y="84009"/>
                    <a:pt x="147016" y="84009"/>
                  </a:cubicBezTo>
                  <a:lnTo>
                    <a:pt x="90010" y="84009"/>
                  </a:lnTo>
                  <a:cubicBezTo>
                    <a:pt x="85209" y="84009"/>
                    <a:pt x="81309" y="80109"/>
                    <a:pt x="81009" y="75308"/>
                  </a:cubicBezTo>
                  <a:cubicBezTo>
                    <a:pt x="81309" y="69908"/>
                    <a:pt x="90010" y="59107"/>
                    <a:pt x="90010" y="18002"/>
                  </a:cubicBezTo>
                  <a:cubicBezTo>
                    <a:pt x="90010" y="8101"/>
                    <a:pt x="81909" y="0"/>
                    <a:pt x="72008" y="0"/>
                  </a:cubicBezTo>
                  <a:cubicBezTo>
                    <a:pt x="62107" y="0"/>
                    <a:pt x="54006" y="8101"/>
                    <a:pt x="54006" y="18002"/>
                  </a:cubicBezTo>
                  <a:cubicBezTo>
                    <a:pt x="54006" y="63607"/>
                    <a:pt x="900" y="89410"/>
                    <a:pt x="0" y="90010"/>
                  </a:cubicBezTo>
                  <a:lnTo>
                    <a:pt x="0" y="186021"/>
                  </a:lnTo>
                  <a:cubicBezTo>
                    <a:pt x="21302" y="186021"/>
                    <a:pt x="22803" y="210023"/>
                    <a:pt x="63007" y="210023"/>
                  </a:cubicBezTo>
                  <a:cubicBezTo>
                    <a:pt x="76509" y="210023"/>
                    <a:pt x="117013" y="210023"/>
                    <a:pt x="117013" y="210023"/>
                  </a:cubicBezTo>
                  <a:cubicBezTo>
                    <a:pt x="126914" y="210023"/>
                    <a:pt x="135015" y="201922"/>
                    <a:pt x="135015" y="192021"/>
                  </a:cubicBezTo>
                  <a:cubicBezTo>
                    <a:pt x="135015" y="187221"/>
                    <a:pt x="133215" y="183020"/>
                    <a:pt x="130214" y="180020"/>
                  </a:cubicBezTo>
                  <a:cubicBezTo>
                    <a:pt x="130815" y="180020"/>
                    <a:pt x="131415" y="180020"/>
                    <a:pt x="132015" y="180020"/>
                  </a:cubicBezTo>
                  <a:cubicBezTo>
                    <a:pt x="141916" y="180020"/>
                    <a:pt x="150017" y="171919"/>
                    <a:pt x="150017" y="162018"/>
                  </a:cubicBezTo>
                  <a:cubicBezTo>
                    <a:pt x="150017" y="157217"/>
                    <a:pt x="148216" y="152717"/>
                    <a:pt x="144916" y="149417"/>
                  </a:cubicBezTo>
                  <a:cubicBezTo>
                    <a:pt x="153017" y="147616"/>
                    <a:pt x="159018" y="140416"/>
                    <a:pt x="159018" y="132015"/>
                  </a:cubicBezTo>
                  <a:cubicBezTo>
                    <a:pt x="159018" y="126914"/>
                    <a:pt x="156917" y="122114"/>
                    <a:pt x="153317" y="118813"/>
                  </a:cubicBezTo>
                  <a:cubicBezTo>
                    <a:pt x="160218" y="116413"/>
                    <a:pt x="165018" y="109812"/>
                    <a:pt x="165018" y="102011"/>
                  </a:cubicBezTo>
                  <a:close/>
                </a:path>
              </a:pathLst>
            </a:custGeom>
            <a:solidFill>
              <a:srgbClr val="0000FF"/>
            </a:solidFill>
            <a:ln w="2977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BAB4D3B1-BCA5-FA7B-8DB9-AD2C8EDF4A4F}"/>
                </a:ext>
              </a:extLst>
            </p:cNvPr>
            <p:cNvSpPr/>
            <p:nvPr/>
          </p:nvSpPr>
          <p:spPr>
            <a:xfrm>
              <a:off x="3258106" y="4456240"/>
              <a:ext cx="57006" cy="126014"/>
            </a:xfrm>
            <a:custGeom>
              <a:avLst/>
              <a:gdLst>
                <a:gd name="connsiteX0" fmla="*/ 45005 w 57006"/>
                <a:gd name="connsiteY0" fmla="*/ 0 h 126014"/>
                <a:gd name="connsiteX1" fmla="*/ 0 w 57006"/>
                <a:gd name="connsiteY1" fmla="*/ 0 h 126014"/>
                <a:gd name="connsiteX2" fmla="*/ 0 w 57006"/>
                <a:gd name="connsiteY2" fmla="*/ 126014 h 126014"/>
                <a:gd name="connsiteX3" fmla="*/ 45005 w 57006"/>
                <a:gd name="connsiteY3" fmla="*/ 126014 h 126014"/>
                <a:gd name="connsiteX4" fmla="*/ 57006 w 57006"/>
                <a:gd name="connsiteY4" fmla="*/ 114013 h 126014"/>
                <a:gd name="connsiteX5" fmla="*/ 57006 w 57006"/>
                <a:gd name="connsiteY5" fmla="*/ 12001 h 126014"/>
                <a:gd name="connsiteX6" fmla="*/ 45005 w 57006"/>
                <a:gd name="connsiteY6" fmla="*/ 0 h 126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006" h="126014">
                  <a:moveTo>
                    <a:pt x="45005" y="0"/>
                  </a:moveTo>
                  <a:lnTo>
                    <a:pt x="0" y="0"/>
                  </a:lnTo>
                  <a:lnTo>
                    <a:pt x="0" y="126014"/>
                  </a:lnTo>
                  <a:lnTo>
                    <a:pt x="45005" y="126014"/>
                  </a:lnTo>
                  <a:cubicBezTo>
                    <a:pt x="51606" y="126014"/>
                    <a:pt x="57006" y="120613"/>
                    <a:pt x="57006" y="114013"/>
                  </a:cubicBezTo>
                  <a:lnTo>
                    <a:pt x="57006" y="12001"/>
                  </a:lnTo>
                  <a:cubicBezTo>
                    <a:pt x="57006" y="5401"/>
                    <a:pt x="51606" y="0"/>
                    <a:pt x="45005" y="0"/>
                  </a:cubicBezTo>
                  <a:close/>
                </a:path>
              </a:pathLst>
            </a:custGeom>
            <a:solidFill>
              <a:srgbClr val="0000FF"/>
            </a:solidFill>
            <a:ln w="2977" cap="flat">
              <a:solidFill>
                <a:srgbClr val="0000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FD8883C-F62A-B834-A39B-69458FD8AB79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40" y="1074420"/>
            <a:ext cx="46075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9795" indent="-457200" fontAlgn="auto">
              <a:buFont typeface="Wingdings" panose="05000000000000000000" charset="0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方案介绍</a:t>
            </a: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52F11B9-A999-B376-E809-65EE04BD47A8}"/>
              </a:ext>
            </a:extLst>
          </p:cNvPr>
          <p:cNvSpPr/>
          <p:nvPr/>
        </p:nvSpPr>
        <p:spPr>
          <a:xfrm>
            <a:off x="2567" y="0"/>
            <a:ext cx="9144000" cy="956603"/>
          </a:xfrm>
          <a:prstGeom prst="rect">
            <a:avLst/>
          </a:prstGeom>
          <a:solidFill>
            <a:srgbClr val="003399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800"/>
              </a:spcBef>
              <a:spcAft>
                <a:spcPts val="1200"/>
              </a:spcAft>
            </a:pP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工作进展</a:t>
            </a:r>
            <a:endParaRPr lang="en-US" altLang="zh-CN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597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d4fa4d8a-771a-4804-9fc5-9446466dd6a9"/>
  <p:tag name="COMMONDATA" val="eyJoZGlkIjoiMzg4OTIwZGFjMDg3Y2FjOTI0MWY5ZWViNTBlMDAxY2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1112</Words>
  <Application>Microsoft Office PowerPoint</Application>
  <PresentationFormat>全屏显示(4:3)</PresentationFormat>
  <Paragraphs>319</Paragraphs>
  <Slides>17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HarmonyOS Sans SC</vt:lpstr>
      <vt:lpstr>等线</vt:lpstr>
      <vt:lpstr>黑体</vt:lpstr>
      <vt:lpstr>微软雅黑</vt:lpstr>
      <vt:lpstr>微软雅黑 Light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Lang Lin</dc:creator>
  <cp:lastModifiedBy>guchanggen@ts-precision.com</cp:lastModifiedBy>
  <cp:revision>4293</cp:revision>
  <dcterms:created xsi:type="dcterms:W3CDTF">2018-12-05T01:42:00Z</dcterms:created>
  <dcterms:modified xsi:type="dcterms:W3CDTF">2024-10-10T12:56:17Z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11A78F42AA844F339B7F565AC01A6EA1_13</vt:lpwstr>
  </property>
  <property fmtid="{D5CDD505-2E9C-101B-9397-08002B2CF9AE}" pid="3" name="KSOProductBuildVer">
    <vt:lpwstr>2052-12.1.0.18276</vt:lpwstr>
  </property>
</Properties>
</file>